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handoutMasterIdLst>
    <p:handoutMasterId r:id="rId29"/>
  </p:handoutMasterIdLst>
  <p:sldIdLst>
    <p:sldId id="256" r:id="rId2"/>
    <p:sldId id="257" r:id="rId3"/>
    <p:sldId id="258" r:id="rId4"/>
    <p:sldId id="259" r:id="rId5"/>
    <p:sldId id="261" r:id="rId6"/>
    <p:sldId id="262" r:id="rId7"/>
    <p:sldId id="264" r:id="rId8"/>
    <p:sldId id="267" r:id="rId9"/>
    <p:sldId id="265" r:id="rId10"/>
    <p:sldId id="266" r:id="rId11"/>
    <p:sldId id="269" r:id="rId12"/>
    <p:sldId id="270" r:id="rId13"/>
    <p:sldId id="271" r:id="rId14"/>
    <p:sldId id="272" r:id="rId15"/>
    <p:sldId id="273" r:id="rId16"/>
    <p:sldId id="274" r:id="rId17"/>
    <p:sldId id="275" r:id="rId18"/>
    <p:sldId id="276" r:id="rId19"/>
    <p:sldId id="277" r:id="rId20"/>
    <p:sldId id="282" r:id="rId21"/>
    <p:sldId id="278" r:id="rId22"/>
    <p:sldId id="279" r:id="rId23"/>
    <p:sldId id="281" r:id="rId24"/>
    <p:sldId id="283" r:id="rId25"/>
    <p:sldId id="284" r:id="rId26"/>
    <p:sldId id="28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5734876-7B60-903D-9DE5-73B4DF4F240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EAD1F37F-E478-61E0-740F-6F84F0C2552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1086C05-14B4-4B85-AE29-9531D8DD0CA4}" type="datetime1">
              <a:rPr lang="en-IN" smtClean="0"/>
              <a:t>14-05-2023</a:t>
            </a:fld>
            <a:endParaRPr lang="en-IN"/>
          </a:p>
        </p:txBody>
      </p:sp>
      <p:sp>
        <p:nvSpPr>
          <p:cNvPr id="4" name="Footer Placeholder 3">
            <a:extLst>
              <a:ext uri="{FF2B5EF4-FFF2-40B4-BE49-F238E27FC236}">
                <a16:creationId xmlns:a16="http://schemas.microsoft.com/office/drawing/2014/main" id="{97C2D9F3-3E53-5A97-D430-F196A09B252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6E9CE9A7-0E3A-DE3D-6956-D0045FA6913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70961F-F4A5-4833-93E3-6E2F4B256752}" type="slidenum">
              <a:rPr lang="en-IN" smtClean="0"/>
              <a:t>‹#›</a:t>
            </a:fld>
            <a:endParaRPr lang="en-IN"/>
          </a:p>
        </p:txBody>
      </p:sp>
    </p:spTree>
    <p:extLst>
      <p:ext uri="{BB962C8B-B14F-4D97-AF65-F5344CB8AC3E}">
        <p14:creationId xmlns:p14="http://schemas.microsoft.com/office/powerpoint/2010/main" val="3298036558"/>
      </p:ext>
    </p:extLst>
  </p:cSld>
  <p:clrMap bg1="lt1" tx1="dk1" bg2="lt2" tx2="dk2" accent1="accent1" accent2="accent2" accent3="accent3" accent4="accent4" accent5="accent5" accent6="accent6" hlink="hlink" folHlink="folHlink"/>
  <p:hf ftr="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8D3BFA-5FEC-45A6-B841-8A22902F80BA}" type="datetime1">
              <a:rPr lang="en-IN" smtClean="0"/>
              <a:t>14-05-2023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CDAA23-9AB6-45E6-9873-4F04184C0F63}" type="slidenum">
              <a:rPr lang="en-IN" smtClean="0"/>
              <a:t>‹#›</a:t>
            </a:fld>
            <a:endParaRPr lang="en-IN"/>
          </a:p>
        </p:txBody>
      </p:sp>
    </p:spTree>
    <p:extLst>
      <p:ext uri="{BB962C8B-B14F-4D97-AF65-F5344CB8AC3E}">
        <p14:creationId xmlns:p14="http://schemas.microsoft.com/office/powerpoint/2010/main" val="3009407534"/>
      </p:ext>
    </p:extLst>
  </p:cSld>
  <p:clrMap bg1="lt1" tx1="dk1" bg2="lt2" tx2="dk2" accent1="accent1" accent2="accent2" accent3="accent3" accent4="accent4" accent5="accent5" accent6="accent6" hlink="hlink" folHlink="folHlink"/>
  <p:hf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058A59-7617-BC46-701C-CA4CF345F8C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41DFD7DB-AB87-6A3A-D051-183F94B873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2F8E7AC-C13E-968D-4635-B7FC999021C8}"/>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5" name="Footer Placeholder 4">
            <a:extLst>
              <a:ext uri="{FF2B5EF4-FFF2-40B4-BE49-F238E27FC236}">
                <a16:creationId xmlns:a16="http://schemas.microsoft.com/office/drawing/2014/main" id="{8217BE49-02AE-8F63-1B49-B268439BC28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8C64E67-D7AD-474A-2206-5B23268123E7}"/>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3206215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F7E2F-D939-2C41-6C40-FB23FA53DD4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EFD620EC-1412-0D13-6E79-2FD4D884BF95}"/>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2662691-2638-48B6-6515-3CB1160AE701}"/>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5" name="Footer Placeholder 4">
            <a:extLst>
              <a:ext uri="{FF2B5EF4-FFF2-40B4-BE49-F238E27FC236}">
                <a16:creationId xmlns:a16="http://schemas.microsoft.com/office/drawing/2014/main" id="{444EE7D4-87D8-3410-939F-4D9A1038892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79061A-FFD0-07C7-8588-F54E7411A812}"/>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35527258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A37EF55-866D-6EC2-F4DE-B089288E381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DD8A9DC-2391-B348-F124-962FD5AB210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7B7D82F-AAC7-D618-8CB2-2DEDBC807E33}"/>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5" name="Footer Placeholder 4">
            <a:extLst>
              <a:ext uri="{FF2B5EF4-FFF2-40B4-BE49-F238E27FC236}">
                <a16:creationId xmlns:a16="http://schemas.microsoft.com/office/drawing/2014/main" id="{11DC4712-985C-9696-3ABA-1DCE6F46D71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F77AA98-60FD-062A-8BFF-32A6EA10CDF0}"/>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2312142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7C942-9E94-C28D-9E2F-C0C1ED32900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C8AD0DD-2E7B-7447-3945-7FDFD230A4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47B2F16-26FB-71EE-F5C7-82B4F375E25C}"/>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5" name="Footer Placeholder 4">
            <a:extLst>
              <a:ext uri="{FF2B5EF4-FFF2-40B4-BE49-F238E27FC236}">
                <a16:creationId xmlns:a16="http://schemas.microsoft.com/office/drawing/2014/main" id="{6A57A2B6-1E7A-B285-BFB9-9973C919D47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20CAF5D-B7D6-8C2C-83BA-8D4E6FD73C86}"/>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2630665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DFE20-BB7E-4876-5E4B-E95636B4947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D9110D9D-1250-BE37-E505-171D2A516C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E4289D6-9EE7-809F-EE02-2E6A04FA42DD}"/>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5" name="Footer Placeholder 4">
            <a:extLst>
              <a:ext uri="{FF2B5EF4-FFF2-40B4-BE49-F238E27FC236}">
                <a16:creationId xmlns:a16="http://schemas.microsoft.com/office/drawing/2014/main" id="{F5D11254-2280-139E-99D0-FC98B69A5F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A55A41-BE3D-7A8A-1337-6D1A5615A510}"/>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23772915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B933E-78A9-90D9-9DDE-32B67D0E048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9BFBB2A-5E63-047E-7C78-974B15D4FE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0D83C922-ABDC-3E53-88FE-E92D94B235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97421B97-3CA1-4BF0-E2DC-45197E8CC8EF}"/>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6" name="Footer Placeholder 5">
            <a:extLst>
              <a:ext uri="{FF2B5EF4-FFF2-40B4-BE49-F238E27FC236}">
                <a16:creationId xmlns:a16="http://schemas.microsoft.com/office/drawing/2014/main" id="{E7552C2F-C2E5-52FC-DFE7-8CFF82E31B7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B872953-16FB-9ED2-8465-07F6363334CE}"/>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3695075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3C51C4-09AF-563F-0147-24CAF44D7819}"/>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D4FCC9C-2D54-59E0-7A5D-185F92549D9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50DAA7-7777-E55D-A2AE-A6DAC3204F9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E6371E2-8E50-4F86-B837-628D56BBC1A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FC08D4A-2850-8100-0D57-F1CA3C1F574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E1FD819-57D4-1A87-00AA-59DF79950C56}"/>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8" name="Footer Placeholder 7">
            <a:extLst>
              <a:ext uri="{FF2B5EF4-FFF2-40B4-BE49-F238E27FC236}">
                <a16:creationId xmlns:a16="http://schemas.microsoft.com/office/drawing/2014/main" id="{86474F6F-96F2-331B-9F58-123AB427091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D9AF16E-09A1-CBAC-42BF-50EE134515C0}"/>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17633388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245090-70A2-CF49-AC57-AE630D0D31FA}"/>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FF89B41-1996-2FA3-1BCE-9AA65EFE5B40}"/>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4" name="Footer Placeholder 3">
            <a:extLst>
              <a:ext uri="{FF2B5EF4-FFF2-40B4-BE49-F238E27FC236}">
                <a16:creationId xmlns:a16="http://schemas.microsoft.com/office/drawing/2014/main" id="{A656909D-7003-0470-8914-1B128F9BF0A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CCA7E7DA-42CD-33D0-99E6-23FB9785F64D}"/>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16568758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ECA6ED-297F-D7ED-E296-CC31F2369558}"/>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3" name="Footer Placeholder 2">
            <a:extLst>
              <a:ext uri="{FF2B5EF4-FFF2-40B4-BE49-F238E27FC236}">
                <a16:creationId xmlns:a16="http://schemas.microsoft.com/office/drawing/2014/main" id="{6D15A1BE-EC19-DF27-94BC-5CC6374C8BF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23F7CEE-1994-3D53-6674-4AD39851FD20}"/>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13498555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0F487-6C03-5E8D-E026-2EC071973E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E0A4866-5D10-4D61-30DC-8888EED3DD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8C8E8FB-68D0-6B15-D8F5-E46ABB1589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B9B6C4B-2D9A-6957-AFBD-0E2F7695362A}"/>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6" name="Footer Placeholder 5">
            <a:extLst>
              <a:ext uri="{FF2B5EF4-FFF2-40B4-BE49-F238E27FC236}">
                <a16:creationId xmlns:a16="http://schemas.microsoft.com/office/drawing/2014/main" id="{BF81F600-F583-067B-27DB-158CECE5D33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331B8A6D-AF36-8372-5374-87D62BFBAC5F}"/>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2472038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88E34-BAEF-105F-5D83-72DEA3A09A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A7D51D5-69C4-1926-F1EF-DA397F02710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DD087AB9-82CF-FE1B-DC24-4ACA45931F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404C6E-1E77-8B2D-7615-4FFB50B0AB49}"/>
              </a:ext>
            </a:extLst>
          </p:cNvPr>
          <p:cNvSpPr>
            <a:spLocks noGrp="1"/>
          </p:cNvSpPr>
          <p:nvPr>
            <p:ph type="dt" sz="half" idx="10"/>
          </p:nvPr>
        </p:nvSpPr>
        <p:spPr/>
        <p:txBody>
          <a:bodyPr/>
          <a:lstStyle/>
          <a:p>
            <a:fld id="{01BC8DEB-527F-480A-A843-269EFBF13017}" type="datetimeFigureOut">
              <a:rPr lang="en-IN" smtClean="0"/>
              <a:t>14-05-2023</a:t>
            </a:fld>
            <a:endParaRPr lang="en-IN"/>
          </a:p>
        </p:txBody>
      </p:sp>
      <p:sp>
        <p:nvSpPr>
          <p:cNvPr id="6" name="Footer Placeholder 5">
            <a:extLst>
              <a:ext uri="{FF2B5EF4-FFF2-40B4-BE49-F238E27FC236}">
                <a16:creationId xmlns:a16="http://schemas.microsoft.com/office/drawing/2014/main" id="{14D64309-4CE8-11B9-128D-E06F28FAF4D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2863B23C-F74B-1F78-8FAB-D72ECC5F0691}"/>
              </a:ext>
            </a:extLst>
          </p:cNvPr>
          <p:cNvSpPr>
            <a:spLocks noGrp="1"/>
          </p:cNvSpPr>
          <p:nvPr>
            <p:ph type="sldNum" sz="quarter" idx="12"/>
          </p:nvPr>
        </p:nvSpPr>
        <p:spPr/>
        <p:txBody>
          <a:bodyPr/>
          <a:lstStyle/>
          <a:p>
            <a:fld id="{3AD4C5E1-D557-4EEF-AC88-35F67B538695}" type="slidenum">
              <a:rPr lang="en-IN" smtClean="0"/>
              <a:t>‹#›</a:t>
            </a:fld>
            <a:endParaRPr lang="en-IN"/>
          </a:p>
        </p:txBody>
      </p:sp>
    </p:spTree>
    <p:extLst>
      <p:ext uri="{BB962C8B-B14F-4D97-AF65-F5344CB8AC3E}">
        <p14:creationId xmlns:p14="http://schemas.microsoft.com/office/powerpoint/2010/main" val="1448041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6B171B-A1B9-7E8B-F518-0D4DE9BBE5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80C7952B-C84D-B716-4FE4-F773EDFC07D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FDAA78C-77DE-F416-E86B-452E3103970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BC8DEB-527F-480A-A843-269EFBF13017}" type="datetimeFigureOut">
              <a:rPr lang="en-IN" smtClean="0"/>
              <a:t>14-05-2023</a:t>
            </a:fld>
            <a:endParaRPr lang="en-IN"/>
          </a:p>
        </p:txBody>
      </p:sp>
      <p:sp>
        <p:nvSpPr>
          <p:cNvPr id="5" name="Footer Placeholder 4">
            <a:extLst>
              <a:ext uri="{FF2B5EF4-FFF2-40B4-BE49-F238E27FC236}">
                <a16:creationId xmlns:a16="http://schemas.microsoft.com/office/drawing/2014/main" id="{490F9312-361E-BBAF-B0FF-4FCA4B8FE0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B6D1CCA-436C-42D6-151A-D66339D713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D4C5E1-D557-4EEF-AC88-35F67B538695}" type="slidenum">
              <a:rPr lang="en-IN" smtClean="0"/>
              <a:t>‹#›</a:t>
            </a:fld>
            <a:endParaRPr lang="en-IN"/>
          </a:p>
        </p:txBody>
      </p:sp>
    </p:spTree>
    <p:extLst>
      <p:ext uri="{BB962C8B-B14F-4D97-AF65-F5344CB8AC3E}">
        <p14:creationId xmlns:p14="http://schemas.microsoft.com/office/powerpoint/2010/main" val="38614273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www.dynamicdrive.com/" TargetMode="External"/><Relationship Id="rId2" Type="http://schemas.openxmlformats.org/officeDocument/2006/relationships/hyperlink" Target="http://www.getbootstrap.com/" TargetMode="External"/><Relationship Id="rId1" Type="http://schemas.openxmlformats.org/officeDocument/2006/relationships/slideLayout" Target="../slideLayouts/slideLayout7.xml"/><Relationship Id="rId5" Type="http://schemas.openxmlformats.org/officeDocument/2006/relationships/hyperlink" Target="http://www.php.net/" TargetMode="External"/><Relationship Id="rId4" Type="http://schemas.openxmlformats.org/officeDocument/2006/relationships/hyperlink" Target="http://www.mysql.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28041-1219-4BF1-4390-2AECA7A1E4D9}"/>
              </a:ext>
            </a:extLst>
          </p:cNvPr>
          <p:cNvSpPr>
            <a:spLocks noGrp="1"/>
          </p:cNvSpPr>
          <p:nvPr>
            <p:ph type="ctrTitle"/>
          </p:nvPr>
        </p:nvSpPr>
        <p:spPr>
          <a:xfrm>
            <a:off x="1524000" y="151018"/>
            <a:ext cx="9144000" cy="804760"/>
          </a:xfrm>
        </p:spPr>
        <p:txBody>
          <a:bodyPr>
            <a:normAutofit/>
          </a:bodyPr>
          <a:lstStyle/>
          <a:p>
            <a:r>
              <a:rPr lang="en-US" sz="4000" dirty="0"/>
              <a:t>BACHELOR OF COMPUTER APPLICATION</a:t>
            </a:r>
            <a:endParaRPr lang="en-IN" sz="4000" dirty="0"/>
          </a:p>
        </p:txBody>
      </p:sp>
      <p:sp>
        <p:nvSpPr>
          <p:cNvPr id="3" name="Subtitle 2">
            <a:extLst>
              <a:ext uri="{FF2B5EF4-FFF2-40B4-BE49-F238E27FC236}">
                <a16:creationId xmlns:a16="http://schemas.microsoft.com/office/drawing/2014/main" id="{81EEE6BB-9167-B60F-B788-EACD180D29DF}"/>
              </a:ext>
            </a:extLst>
          </p:cNvPr>
          <p:cNvSpPr>
            <a:spLocks noGrp="1"/>
          </p:cNvSpPr>
          <p:nvPr>
            <p:ph type="subTitle" idx="1"/>
          </p:nvPr>
        </p:nvSpPr>
        <p:spPr>
          <a:xfrm>
            <a:off x="1622322" y="3793691"/>
            <a:ext cx="9045677" cy="414516"/>
          </a:xfrm>
        </p:spPr>
        <p:txBody>
          <a:bodyPr>
            <a:normAutofit lnSpcReduction="10000"/>
          </a:bodyPr>
          <a:lstStyle/>
          <a:p>
            <a:r>
              <a:rPr lang="en-US" dirty="0"/>
              <a:t>MOHAN LAL SUKHADIYA UNIVERSITY,UDAIPUR</a:t>
            </a:r>
          </a:p>
        </p:txBody>
      </p:sp>
      <p:pic>
        <p:nvPicPr>
          <p:cNvPr id="4" name="Picture 3">
            <a:extLst>
              <a:ext uri="{FF2B5EF4-FFF2-40B4-BE49-F238E27FC236}">
                <a16:creationId xmlns:a16="http://schemas.microsoft.com/office/drawing/2014/main" id="{9EF0FE02-3011-1BA6-C28B-72454FC485C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156200" y="1703517"/>
            <a:ext cx="1879600" cy="1879600"/>
          </a:xfrm>
          <a:prstGeom prst="rect">
            <a:avLst/>
          </a:prstGeom>
          <a:noFill/>
          <a:ln>
            <a:noFill/>
          </a:ln>
        </p:spPr>
      </p:pic>
      <p:sp>
        <p:nvSpPr>
          <p:cNvPr id="5" name="Rectangle 4">
            <a:extLst>
              <a:ext uri="{FF2B5EF4-FFF2-40B4-BE49-F238E27FC236}">
                <a16:creationId xmlns:a16="http://schemas.microsoft.com/office/drawing/2014/main" id="{DA5012A1-F980-B215-98C6-E9032CFEF3DC}"/>
              </a:ext>
            </a:extLst>
          </p:cNvPr>
          <p:cNvSpPr/>
          <p:nvPr/>
        </p:nvSpPr>
        <p:spPr>
          <a:xfrm>
            <a:off x="2046720" y="4298405"/>
            <a:ext cx="8098558" cy="646331"/>
          </a:xfrm>
          <a:prstGeom prst="rect">
            <a:avLst/>
          </a:prstGeom>
          <a:noFill/>
        </p:spPr>
        <p:txBody>
          <a:bodyPr wrap="square" lIns="91440" tIns="45720" rIns="91440" bIns="45720">
            <a:spAutoFit/>
          </a:bodyPr>
          <a:lstStyle/>
          <a:p>
            <a:pPr algn="ctr"/>
            <a:r>
              <a:rPr lang="en-US"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PROJECT-CARRENTAL WEBSITE</a:t>
            </a:r>
            <a:endParaRPr lang="en-IN" sz="36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7" name="TextBox 6">
            <a:extLst>
              <a:ext uri="{FF2B5EF4-FFF2-40B4-BE49-F238E27FC236}">
                <a16:creationId xmlns:a16="http://schemas.microsoft.com/office/drawing/2014/main" id="{EAB72937-A130-752E-0292-171BE004174A}"/>
              </a:ext>
            </a:extLst>
          </p:cNvPr>
          <p:cNvSpPr txBox="1"/>
          <p:nvPr/>
        </p:nvSpPr>
        <p:spPr>
          <a:xfrm flipH="1">
            <a:off x="709533" y="5358581"/>
            <a:ext cx="2674375" cy="923330"/>
          </a:xfrm>
          <a:prstGeom prst="rect">
            <a:avLst/>
          </a:prstGeom>
          <a:noFill/>
        </p:spPr>
        <p:txBody>
          <a:bodyPr wrap="square" rtlCol="0">
            <a:spAutoFit/>
          </a:bodyPr>
          <a:lstStyle/>
          <a:p>
            <a:r>
              <a:rPr lang="en-US" dirty="0"/>
              <a:t>Submitted By:-</a:t>
            </a:r>
          </a:p>
          <a:p>
            <a:r>
              <a:rPr lang="en-US" dirty="0"/>
              <a:t>Vidit Mathur</a:t>
            </a:r>
          </a:p>
          <a:p>
            <a:r>
              <a:rPr lang="en-US"/>
              <a:t>Yogesh Malviya</a:t>
            </a:r>
            <a:endParaRPr lang="en-US" dirty="0"/>
          </a:p>
        </p:txBody>
      </p:sp>
      <p:sp>
        <p:nvSpPr>
          <p:cNvPr id="11" name="TextBox 10">
            <a:extLst>
              <a:ext uri="{FF2B5EF4-FFF2-40B4-BE49-F238E27FC236}">
                <a16:creationId xmlns:a16="http://schemas.microsoft.com/office/drawing/2014/main" id="{62C7F1B0-F0DB-857F-96E6-42080671C0BC}"/>
              </a:ext>
            </a:extLst>
          </p:cNvPr>
          <p:cNvSpPr txBox="1"/>
          <p:nvPr/>
        </p:nvSpPr>
        <p:spPr>
          <a:xfrm>
            <a:off x="9735586" y="5360629"/>
            <a:ext cx="1864825" cy="646331"/>
          </a:xfrm>
          <a:prstGeom prst="rect">
            <a:avLst/>
          </a:prstGeom>
          <a:noFill/>
        </p:spPr>
        <p:txBody>
          <a:bodyPr wrap="square" rtlCol="0">
            <a:spAutoFit/>
          </a:bodyPr>
          <a:lstStyle/>
          <a:p>
            <a:r>
              <a:rPr lang="en-US" dirty="0"/>
              <a:t>Project Guide</a:t>
            </a:r>
          </a:p>
          <a:p>
            <a:r>
              <a:rPr lang="en-US" dirty="0"/>
              <a:t>Mr. Jitesh Kumar  </a:t>
            </a:r>
            <a:endParaRPr lang="en-IN" dirty="0"/>
          </a:p>
        </p:txBody>
      </p:sp>
    </p:spTree>
    <p:extLst>
      <p:ext uri="{BB962C8B-B14F-4D97-AF65-F5344CB8AC3E}">
        <p14:creationId xmlns:p14="http://schemas.microsoft.com/office/powerpoint/2010/main" val="22412785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EEBD58D-74DB-E9C1-F801-0C5551E13C70}"/>
              </a:ext>
            </a:extLst>
          </p:cNvPr>
          <p:cNvSpPr txBox="1"/>
          <p:nvPr/>
        </p:nvSpPr>
        <p:spPr>
          <a:xfrm>
            <a:off x="226143" y="255639"/>
            <a:ext cx="5358580" cy="584775"/>
          </a:xfrm>
          <a:prstGeom prst="rect">
            <a:avLst/>
          </a:prstGeom>
          <a:noFill/>
        </p:spPr>
        <p:txBody>
          <a:bodyPr wrap="square" rtlCol="0">
            <a:spAutoFit/>
          </a:bodyPr>
          <a:lstStyle/>
          <a:p>
            <a:r>
              <a:rPr lang="en-US" sz="2400" b="1" dirty="0"/>
              <a:t>5.</a:t>
            </a:r>
            <a:r>
              <a:rPr lang="en-US" sz="3200" b="1" u="sng" dirty="0"/>
              <a:t>ORDER-STATUS</a:t>
            </a:r>
            <a:endParaRPr lang="en-IN" sz="3200" b="1" u="sng" dirty="0"/>
          </a:p>
        </p:txBody>
      </p:sp>
      <p:sp>
        <p:nvSpPr>
          <p:cNvPr id="9" name="TextBox 8">
            <a:extLst>
              <a:ext uri="{FF2B5EF4-FFF2-40B4-BE49-F238E27FC236}">
                <a16:creationId xmlns:a16="http://schemas.microsoft.com/office/drawing/2014/main" id="{C91E3F8D-8EB6-5A88-9FC1-F5B9F2FB9CAD}"/>
              </a:ext>
            </a:extLst>
          </p:cNvPr>
          <p:cNvSpPr txBox="1"/>
          <p:nvPr/>
        </p:nvSpPr>
        <p:spPr>
          <a:xfrm>
            <a:off x="359384" y="6017586"/>
            <a:ext cx="9478297" cy="369332"/>
          </a:xfrm>
          <a:prstGeom prst="rect">
            <a:avLst/>
          </a:prstGeom>
          <a:noFill/>
        </p:spPr>
        <p:txBody>
          <a:bodyPr wrap="square">
            <a:spAutoFit/>
          </a:bodyPr>
          <a:lstStyle/>
          <a:p>
            <a:r>
              <a:rPr lang="en-US" sz="1800" dirty="0"/>
              <a:t>Here we can see the order status and other information about the orders.</a:t>
            </a:r>
            <a:endParaRPr lang="en-IN" sz="1800" dirty="0"/>
          </a:p>
        </p:txBody>
      </p:sp>
      <p:pic>
        <p:nvPicPr>
          <p:cNvPr id="3" name="Picture 2">
            <a:extLst>
              <a:ext uri="{FF2B5EF4-FFF2-40B4-BE49-F238E27FC236}">
                <a16:creationId xmlns:a16="http://schemas.microsoft.com/office/drawing/2014/main" id="{0C440651-72AE-3822-2FAB-D7EBD6A13EA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9384" y="840414"/>
            <a:ext cx="11439327" cy="4885676"/>
          </a:xfrm>
          <a:prstGeom prst="rect">
            <a:avLst/>
          </a:prstGeom>
        </p:spPr>
      </p:pic>
    </p:spTree>
    <p:extLst>
      <p:ext uri="{BB962C8B-B14F-4D97-AF65-F5344CB8AC3E}">
        <p14:creationId xmlns:p14="http://schemas.microsoft.com/office/powerpoint/2010/main" val="28047277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5EA5079-8273-EA30-0C63-0BBCDA10A04C}"/>
              </a:ext>
            </a:extLst>
          </p:cNvPr>
          <p:cNvSpPr txBox="1"/>
          <p:nvPr/>
        </p:nvSpPr>
        <p:spPr>
          <a:xfrm>
            <a:off x="226143" y="255639"/>
            <a:ext cx="5358580" cy="461665"/>
          </a:xfrm>
          <a:prstGeom prst="rect">
            <a:avLst/>
          </a:prstGeom>
          <a:noFill/>
        </p:spPr>
        <p:txBody>
          <a:bodyPr wrap="square" rtlCol="0">
            <a:spAutoFit/>
          </a:bodyPr>
          <a:lstStyle/>
          <a:p>
            <a:r>
              <a:rPr lang="en-US" sz="2400" b="1" dirty="0"/>
              <a:t>6. </a:t>
            </a:r>
            <a:r>
              <a:rPr lang="en-US" sz="2400" b="1" u="sng" dirty="0"/>
              <a:t>REVIEW DATA</a:t>
            </a:r>
            <a:endParaRPr lang="en-IN" sz="3200" b="1" u="sng" dirty="0"/>
          </a:p>
        </p:txBody>
      </p:sp>
      <p:pic>
        <p:nvPicPr>
          <p:cNvPr id="6" name="Picture 5">
            <a:extLst>
              <a:ext uri="{FF2B5EF4-FFF2-40B4-BE49-F238E27FC236}">
                <a16:creationId xmlns:a16="http://schemas.microsoft.com/office/drawing/2014/main" id="{F944781F-C102-340B-5D94-3B4712CE0C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143" y="717304"/>
            <a:ext cx="11475563" cy="5465419"/>
          </a:xfrm>
          <a:prstGeom prst="rect">
            <a:avLst/>
          </a:prstGeom>
        </p:spPr>
      </p:pic>
      <p:sp>
        <p:nvSpPr>
          <p:cNvPr id="2" name="TextBox 1">
            <a:extLst>
              <a:ext uri="{FF2B5EF4-FFF2-40B4-BE49-F238E27FC236}">
                <a16:creationId xmlns:a16="http://schemas.microsoft.com/office/drawing/2014/main" id="{BE13FAB1-76F4-D591-5734-E64B6BD50AA0}"/>
              </a:ext>
            </a:extLst>
          </p:cNvPr>
          <p:cNvSpPr txBox="1"/>
          <p:nvPr/>
        </p:nvSpPr>
        <p:spPr>
          <a:xfrm>
            <a:off x="284799" y="6036385"/>
            <a:ext cx="11198942" cy="369332"/>
          </a:xfrm>
          <a:prstGeom prst="rect">
            <a:avLst/>
          </a:prstGeom>
          <a:noFill/>
        </p:spPr>
        <p:txBody>
          <a:bodyPr wrap="square" rtlCol="0">
            <a:spAutoFit/>
          </a:bodyPr>
          <a:lstStyle/>
          <a:p>
            <a:r>
              <a:rPr lang="en-US" dirty="0"/>
              <a:t>Show review data. </a:t>
            </a:r>
            <a:endParaRPr lang="en-IN" dirty="0"/>
          </a:p>
        </p:txBody>
      </p:sp>
    </p:spTree>
    <p:extLst>
      <p:ext uri="{BB962C8B-B14F-4D97-AF65-F5344CB8AC3E}">
        <p14:creationId xmlns:p14="http://schemas.microsoft.com/office/powerpoint/2010/main" val="14357961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A5078C7-C6EA-CFF3-3E02-1459D7896799}"/>
              </a:ext>
            </a:extLst>
          </p:cNvPr>
          <p:cNvSpPr txBox="1"/>
          <p:nvPr/>
        </p:nvSpPr>
        <p:spPr>
          <a:xfrm>
            <a:off x="226143" y="255639"/>
            <a:ext cx="5358580" cy="461665"/>
          </a:xfrm>
          <a:prstGeom prst="rect">
            <a:avLst/>
          </a:prstGeom>
          <a:noFill/>
        </p:spPr>
        <p:txBody>
          <a:bodyPr wrap="square" rtlCol="0">
            <a:spAutoFit/>
          </a:bodyPr>
          <a:lstStyle/>
          <a:p>
            <a:r>
              <a:rPr lang="en-US" sz="2400" b="1" dirty="0"/>
              <a:t>7. </a:t>
            </a:r>
            <a:r>
              <a:rPr lang="en-US" sz="2400" b="1" u="sng" dirty="0"/>
              <a:t>BEST OFFER DATA</a:t>
            </a:r>
            <a:endParaRPr lang="en-IN" sz="3200" b="1" u="sng" dirty="0"/>
          </a:p>
        </p:txBody>
      </p:sp>
      <p:pic>
        <p:nvPicPr>
          <p:cNvPr id="4" name="Picture 3">
            <a:extLst>
              <a:ext uri="{FF2B5EF4-FFF2-40B4-BE49-F238E27FC236}">
                <a16:creationId xmlns:a16="http://schemas.microsoft.com/office/drawing/2014/main" id="{ED1902FE-EF77-F5A4-BF2A-9D702CC9D4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297" y="846237"/>
            <a:ext cx="11315307" cy="5333673"/>
          </a:xfrm>
          <a:prstGeom prst="rect">
            <a:avLst/>
          </a:prstGeom>
        </p:spPr>
      </p:pic>
    </p:spTree>
    <p:extLst>
      <p:ext uri="{BB962C8B-B14F-4D97-AF65-F5344CB8AC3E}">
        <p14:creationId xmlns:p14="http://schemas.microsoft.com/office/powerpoint/2010/main" val="66101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2E3F2D-C1E7-5FCA-2E4F-6764AD8766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5608" y="320512"/>
            <a:ext cx="11060784" cy="4854804"/>
          </a:xfrm>
          <a:prstGeom prst="rect">
            <a:avLst/>
          </a:prstGeom>
        </p:spPr>
      </p:pic>
      <p:sp>
        <p:nvSpPr>
          <p:cNvPr id="2" name="TextBox 1">
            <a:extLst>
              <a:ext uri="{FF2B5EF4-FFF2-40B4-BE49-F238E27FC236}">
                <a16:creationId xmlns:a16="http://schemas.microsoft.com/office/drawing/2014/main" id="{CF581E82-0F75-3852-733E-2A79E3286C25}"/>
              </a:ext>
            </a:extLst>
          </p:cNvPr>
          <p:cNvSpPr txBox="1"/>
          <p:nvPr/>
        </p:nvSpPr>
        <p:spPr>
          <a:xfrm>
            <a:off x="346662" y="6268598"/>
            <a:ext cx="11198942" cy="369332"/>
          </a:xfrm>
          <a:prstGeom prst="rect">
            <a:avLst/>
          </a:prstGeom>
          <a:noFill/>
        </p:spPr>
        <p:txBody>
          <a:bodyPr wrap="square" rtlCol="0">
            <a:spAutoFit/>
          </a:bodyPr>
          <a:lstStyle/>
          <a:p>
            <a:r>
              <a:rPr lang="en-US" dirty="0"/>
              <a:t>Add Best Offer Data. </a:t>
            </a:r>
            <a:endParaRPr lang="en-IN" dirty="0"/>
          </a:p>
        </p:txBody>
      </p:sp>
    </p:spTree>
    <p:extLst>
      <p:ext uri="{BB962C8B-B14F-4D97-AF65-F5344CB8AC3E}">
        <p14:creationId xmlns:p14="http://schemas.microsoft.com/office/powerpoint/2010/main" val="4111060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865E59F-991B-7DA9-3DEF-59BF60353B88}"/>
              </a:ext>
            </a:extLst>
          </p:cNvPr>
          <p:cNvSpPr txBox="1"/>
          <p:nvPr/>
        </p:nvSpPr>
        <p:spPr>
          <a:xfrm>
            <a:off x="469715" y="255639"/>
            <a:ext cx="4871436" cy="461665"/>
          </a:xfrm>
          <a:prstGeom prst="rect">
            <a:avLst/>
          </a:prstGeom>
          <a:noFill/>
        </p:spPr>
        <p:txBody>
          <a:bodyPr wrap="square" rtlCol="0">
            <a:spAutoFit/>
          </a:bodyPr>
          <a:lstStyle/>
          <a:p>
            <a:r>
              <a:rPr lang="en-US" sz="2400" b="1" dirty="0"/>
              <a:t>7. </a:t>
            </a:r>
            <a:r>
              <a:rPr lang="en-US" sz="2400" b="1" u="sng" dirty="0"/>
              <a:t>BEST</a:t>
            </a:r>
            <a:r>
              <a:rPr lang="en-US" sz="2400" b="1" dirty="0"/>
              <a:t> </a:t>
            </a:r>
            <a:r>
              <a:rPr lang="en-US" sz="2400" b="1" u="sng" dirty="0"/>
              <a:t>OFFER</a:t>
            </a:r>
            <a:r>
              <a:rPr lang="en-US" sz="2400" b="1" dirty="0"/>
              <a:t> </a:t>
            </a:r>
            <a:r>
              <a:rPr lang="en-US" sz="2400" b="1" u="sng" dirty="0"/>
              <a:t>DATA</a:t>
            </a:r>
            <a:endParaRPr lang="en-IN" sz="3200" b="1" u="sng" dirty="0"/>
          </a:p>
        </p:txBody>
      </p:sp>
      <p:pic>
        <p:nvPicPr>
          <p:cNvPr id="4" name="Picture 3">
            <a:extLst>
              <a:ext uri="{FF2B5EF4-FFF2-40B4-BE49-F238E27FC236}">
                <a16:creationId xmlns:a16="http://schemas.microsoft.com/office/drawing/2014/main" id="{87E72B60-6426-08B7-A0DC-7D0D3F5E05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550" y="980388"/>
            <a:ext cx="10917191" cy="4327948"/>
          </a:xfrm>
          <a:prstGeom prst="rect">
            <a:avLst/>
          </a:prstGeom>
        </p:spPr>
      </p:pic>
      <p:sp>
        <p:nvSpPr>
          <p:cNvPr id="3" name="TextBox 2">
            <a:extLst>
              <a:ext uri="{FF2B5EF4-FFF2-40B4-BE49-F238E27FC236}">
                <a16:creationId xmlns:a16="http://schemas.microsoft.com/office/drawing/2014/main" id="{AFF851DE-66AD-DB06-A369-0DDA994FA5C0}"/>
              </a:ext>
            </a:extLst>
          </p:cNvPr>
          <p:cNvSpPr txBox="1"/>
          <p:nvPr/>
        </p:nvSpPr>
        <p:spPr>
          <a:xfrm>
            <a:off x="284799" y="6036385"/>
            <a:ext cx="11198942" cy="369332"/>
          </a:xfrm>
          <a:prstGeom prst="rect">
            <a:avLst/>
          </a:prstGeom>
          <a:noFill/>
        </p:spPr>
        <p:txBody>
          <a:bodyPr wrap="square" rtlCol="0">
            <a:spAutoFit/>
          </a:bodyPr>
          <a:lstStyle/>
          <a:p>
            <a:r>
              <a:rPr lang="en-US" dirty="0"/>
              <a:t>Admin can edit and delete the best offer data </a:t>
            </a:r>
            <a:endParaRPr lang="en-IN" dirty="0"/>
          </a:p>
        </p:txBody>
      </p:sp>
    </p:spTree>
    <p:extLst>
      <p:ext uri="{BB962C8B-B14F-4D97-AF65-F5344CB8AC3E}">
        <p14:creationId xmlns:p14="http://schemas.microsoft.com/office/powerpoint/2010/main" val="26331153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B80D821-C8AD-BE4E-5FA3-8FBED1092D25}"/>
              </a:ext>
            </a:extLst>
          </p:cNvPr>
          <p:cNvSpPr txBox="1"/>
          <p:nvPr/>
        </p:nvSpPr>
        <p:spPr>
          <a:xfrm>
            <a:off x="469715" y="255639"/>
            <a:ext cx="4871436" cy="461665"/>
          </a:xfrm>
          <a:prstGeom prst="rect">
            <a:avLst/>
          </a:prstGeom>
          <a:noFill/>
        </p:spPr>
        <p:txBody>
          <a:bodyPr wrap="square" rtlCol="0">
            <a:spAutoFit/>
          </a:bodyPr>
          <a:lstStyle/>
          <a:p>
            <a:r>
              <a:rPr lang="en-US" sz="2400" b="1" dirty="0"/>
              <a:t>8. USER DATA </a:t>
            </a:r>
            <a:endParaRPr lang="en-IN" sz="3200" b="1" u="sng" dirty="0"/>
          </a:p>
        </p:txBody>
      </p:sp>
      <p:pic>
        <p:nvPicPr>
          <p:cNvPr id="8" name="Picture 7">
            <a:extLst>
              <a:ext uri="{FF2B5EF4-FFF2-40B4-BE49-F238E27FC236}">
                <a16:creationId xmlns:a16="http://schemas.microsoft.com/office/drawing/2014/main" id="{E6D8FA46-A989-A190-863F-10A49107A2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2456" y="1010369"/>
            <a:ext cx="11249320" cy="3995264"/>
          </a:xfrm>
          <a:prstGeom prst="rect">
            <a:avLst/>
          </a:prstGeom>
        </p:spPr>
      </p:pic>
      <p:sp>
        <p:nvSpPr>
          <p:cNvPr id="2" name="TextBox 1">
            <a:extLst>
              <a:ext uri="{FF2B5EF4-FFF2-40B4-BE49-F238E27FC236}">
                <a16:creationId xmlns:a16="http://schemas.microsoft.com/office/drawing/2014/main" id="{394B77C8-EEE5-17A4-C857-ABA868353015}"/>
              </a:ext>
            </a:extLst>
          </p:cNvPr>
          <p:cNvSpPr txBox="1"/>
          <p:nvPr/>
        </p:nvSpPr>
        <p:spPr>
          <a:xfrm>
            <a:off x="367645" y="5771363"/>
            <a:ext cx="11198942" cy="369332"/>
          </a:xfrm>
          <a:prstGeom prst="rect">
            <a:avLst/>
          </a:prstGeom>
          <a:noFill/>
        </p:spPr>
        <p:txBody>
          <a:bodyPr wrap="square" rtlCol="0">
            <a:spAutoFit/>
          </a:bodyPr>
          <a:lstStyle/>
          <a:p>
            <a:r>
              <a:rPr lang="en-US" dirty="0"/>
              <a:t>User data Admin can delete and modify the data</a:t>
            </a:r>
            <a:endParaRPr lang="en-IN" dirty="0"/>
          </a:p>
        </p:txBody>
      </p:sp>
    </p:spTree>
    <p:extLst>
      <p:ext uri="{BB962C8B-B14F-4D97-AF65-F5344CB8AC3E}">
        <p14:creationId xmlns:p14="http://schemas.microsoft.com/office/powerpoint/2010/main" val="20698268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170B6FB-7669-EB81-0EFC-5C4F0C4E345C}"/>
              </a:ext>
            </a:extLst>
          </p:cNvPr>
          <p:cNvSpPr txBox="1"/>
          <p:nvPr/>
        </p:nvSpPr>
        <p:spPr>
          <a:xfrm>
            <a:off x="511405" y="258393"/>
            <a:ext cx="6094428" cy="461665"/>
          </a:xfrm>
          <a:prstGeom prst="rect">
            <a:avLst/>
          </a:prstGeom>
          <a:noFill/>
        </p:spPr>
        <p:txBody>
          <a:bodyPr wrap="square">
            <a:spAutoFit/>
          </a:bodyPr>
          <a:lstStyle/>
          <a:p>
            <a:r>
              <a:rPr lang="en-US" sz="2400" b="1" dirty="0"/>
              <a:t>9. CAR BOOKING</a:t>
            </a:r>
            <a:r>
              <a:rPr lang="en-US" sz="1800" b="1" dirty="0"/>
              <a:t>  </a:t>
            </a:r>
            <a:endParaRPr lang="en-IN" dirty="0"/>
          </a:p>
        </p:txBody>
      </p:sp>
      <p:pic>
        <p:nvPicPr>
          <p:cNvPr id="5" name="Picture 4">
            <a:extLst>
              <a:ext uri="{FF2B5EF4-FFF2-40B4-BE49-F238E27FC236}">
                <a16:creationId xmlns:a16="http://schemas.microsoft.com/office/drawing/2014/main" id="{46C519E0-8FD9-D55B-AF74-BA5489C353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8218" y="1150692"/>
            <a:ext cx="11349791" cy="4556616"/>
          </a:xfrm>
          <a:prstGeom prst="rect">
            <a:avLst/>
          </a:prstGeom>
        </p:spPr>
      </p:pic>
      <p:sp>
        <p:nvSpPr>
          <p:cNvPr id="2" name="TextBox 1">
            <a:extLst>
              <a:ext uri="{FF2B5EF4-FFF2-40B4-BE49-F238E27FC236}">
                <a16:creationId xmlns:a16="http://schemas.microsoft.com/office/drawing/2014/main" id="{D591FCEA-A164-50E6-5A49-DC7E77D4CAB7}"/>
              </a:ext>
            </a:extLst>
          </p:cNvPr>
          <p:cNvSpPr txBox="1"/>
          <p:nvPr/>
        </p:nvSpPr>
        <p:spPr>
          <a:xfrm>
            <a:off x="284799" y="6036385"/>
            <a:ext cx="11198942" cy="369332"/>
          </a:xfrm>
          <a:prstGeom prst="rect">
            <a:avLst/>
          </a:prstGeom>
          <a:noFill/>
        </p:spPr>
        <p:txBody>
          <a:bodyPr wrap="square" rtlCol="0">
            <a:spAutoFit/>
          </a:bodyPr>
          <a:lstStyle/>
          <a:p>
            <a:r>
              <a:rPr lang="en-US" dirty="0"/>
              <a:t>This help to show car booking data. </a:t>
            </a:r>
            <a:endParaRPr lang="en-IN" dirty="0"/>
          </a:p>
        </p:txBody>
      </p:sp>
    </p:spTree>
    <p:extLst>
      <p:ext uri="{BB962C8B-B14F-4D97-AF65-F5344CB8AC3E}">
        <p14:creationId xmlns:p14="http://schemas.microsoft.com/office/powerpoint/2010/main" val="3403107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4E4B405-4C1E-31B6-67FB-609650AF2119}"/>
              </a:ext>
            </a:extLst>
          </p:cNvPr>
          <p:cNvPicPr>
            <a:picLocks noChangeAspect="1"/>
          </p:cNvPicPr>
          <p:nvPr/>
        </p:nvPicPr>
        <p:blipFill>
          <a:blip r:embed="rId2"/>
          <a:stretch>
            <a:fillRect/>
          </a:stretch>
        </p:blipFill>
        <p:spPr>
          <a:xfrm>
            <a:off x="542041" y="907742"/>
            <a:ext cx="11107918" cy="5378939"/>
          </a:xfrm>
          <a:prstGeom prst="rect">
            <a:avLst/>
          </a:prstGeom>
        </p:spPr>
      </p:pic>
      <p:sp>
        <p:nvSpPr>
          <p:cNvPr id="5" name="TextBox 4">
            <a:extLst>
              <a:ext uri="{FF2B5EF4-FFF2-40B4-BE49-F238E27FC236}">
                <a16:creationId xmlns:a16="http://schemas.microsoft.com/office/drawing/2014/main" id="{F95B2243-8986-11DB-E339-BEBD5B1911AB}"/>
              </a:ext>
            </a:extLst>
          </p:cNvPr>
          <p:cNvSpPr txBox="1"/>
          <p:nvPr/>
        </p:nvSpPr>
        <p:spPr>
          <a:xfrm>
            <a:off x="542041" y="333808"/>
            <a:ext cx="6094428" cy="461665"/>
          </a:xfrm>
          <a:prstGeom prst="rect">
            <a:avLst/>
          </a:prstGeom>
          <a:noFill/>
        </p:spPr>
        <p:txBody>
          <a:bodyPr wrap="square">
            <a:spAutoFit/>
          </a:bodyPr>
          <a:lstStyle/>
          <a:p>
            <a:r>
              <a:rPr lang="en-US" sz="2400" b="1" dirty="0"/>
              <a:t>10. HOME PAGE</a:t>
            </a:r>
            <a:r>
              <a:rPr lang="en-US" sz="1800" b="1" dirty="0"/>
              <a:t> </a:t>
            </a:r>
            <a:endParaRPr lang="en-IN" dirty="0"/>
          </a:p>
        </p:txBody>
      </p:sp>
      <p:sp>
        <p:nvSpPr>
          <p:cNvPr id="2" name="TextBox 1">
            <a:extLst>
              <a:ext uri="{FF2B5EF4-FFF2-40B4-BE49-F238E27FC236}">
                <a16:creationId xmlns:a16="http://schemas.microsoft.com/office/drawing/2014/main" id="{8210E3CA-3B8D-F9A7-EEF5-A83D6A28E05B}"/>
              </a:ext>
            </a:extLst>
          </p:cNvPr>
          <p:cNvSpPr txBox="1"/>
          <p:nvPr/>
        </p:nvSpPr>
        <p:spPr>
          <a:xfrm>
            <a:off x="284799" y="6339526"/>
            <a:ext cx="11198942" cy="369332"/>
          </a:xfrm>
          <a:prstGeom prst="rect">
            <a:avLst/>
          </a:prstGeom>
          <a:noFill/>
        </p:spPr>
        <p:txBody>
          <a:bodyPr wrap="square" rtlCol="0">
            <a:spAutoFit/>
          </a:bodyPr>
          <a:lstStyle/>
          <a:p>
            <a:r>
              <a:rPr lang="en-US" dirty="0"/>
              <a:t>Home Page of website </a:t>
            </a:r>
            <a:endParaRPr lang="en-IN" dirty="0"/>
          </a:p>
        </p:txBody>
      </p:sp>
    </p:spTree>
    <p:extLst>
      <p:ext uri="{BB962C8B-B14F-4D97-AF65-F5344CB8AC3E}">
        <p14:creationId xmlns:p14="http://schemas.microsoft.com/office/powerpoint/2010/main" val="2594450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334520B-AC7D-7861-B426-A4B9B1E77662}"/>
              </a:ext>
            </a:extLst>
          </p:cNvPr>
          <p:cNvPicPr>
            <a:picLocks noChangeAspect="1"/>
          </p:cNvPicPr>
          <p:nvPr/>
        </p:nvPicPr>
        <p:blipFill>
          <a:blip r:embed="rId2"/>
          <a:stretch>
            <a:fillRect/>
          </a:stretch>
        </p:blipFill>
        <p:spPr>
          <a:xfrm>
            <a:off x="127261" y="842605"/>
            <a:ext cx="11711233" cy="4587233"/>
          </a:xfrm>
          <a:prstGeom prst="rect">
            <a:avLst/>
          </a:prstGeom>
        </p:spPr>
      </p:pic>
      <p:sp>
        <p:nvSpPr>
          <p:cNvPr id="5" name="TextBox 4">
            <a:extLst>
              <a:ext uri="{FF2B5EF4-FFF2-40B4-BE49-F238E27FC236}">
                <a16:creationId xmlns:a16="http://schemas.microsoft.com/office/drawing/2014/main" id="{E91F59BB-0B9D-8A5F-27E0-48CA07874090}"/>
              </a:ext>
            </a:extLst>
          </p:cNvPr>
          <p:cNvSpPr txBox="1"/>
          <p:nvPr/>
        </p:nvSpPr>
        <p:spPr>
          <a:xfrm>
            <a:off x="567966" y="380941"/>
            <a:ext cx="6094428" cy="461665"/>
          </a:xfrm>
          <a:prstGeom prst="rect">
            <a:avLst/>
          </a:prstGeom>
          <a:noFill/>
        </p:spPr>
        <p:txBody>
          <a:bodyPr wrap="square">
            <a:spAutoFit/>
          </a:bodyPr>
          <a:lstStyle/>
          <a:p>
            <a:r>
              <a:rPr lang="en-US" sz="2400" b="1" dirty="0"/>
              <a:t>11. RIDE</a:t>
            </a:r>
            <a:r>
              <a:rPr lang="en-US" b="1" dirty="0"/>
              <a:t> </a:t>
            </a:r>
            <a:r>
              <a:rPr lang="en-US" sz="1800" b="1" dirty="0"/>
              <a:t> </a:t>
            </a:r>
            <a:endParaRPr lang="en-IN" dirty="0"/>
          </a:p>
        </p:txBody>
      </p:sp>
      <p:sp>
        <p:nvSpPr>
          <p:cNvPr id="2" name="TextBox 1">
            <a:extLst>
              <a:ext uri="{FF2B5EF4-FFF2-40B4-BE49-F238E27FC236}">
                <a16:creationId xmlns:a16="http://schemas.microsoft.com/office/drawing/2014/main" id="{9683A2D8-6BAB-3633-9942-D82F5850BE8C}"/>
              </a:ext>
            </a:extLst>
          </p:cNvPr>
          <p:cNvSpPr txBox="1"/>
          <p:nvPr/>
        </p:nvSpPr>
        <p:spPr>
          <a:xfrm>
            <a:off x="496528" y="5734727"/>
            <a:ext cx="11198942" cy="369332"/>
          </a:xfrm>
          <a:prstGeom prst="rect">
            <a:avLst/>
          </a:prstGeom>
          <a:noFill/>
        </p:spPr>
        <p:txBody>
          <a:bodyPr wrap="square" rtlCol="0">
            <a:spAutoFit/>
          </a:bodyPr>
          <a:lstStyle/>
          <a:p>
            <a:r>
              <a:rPr lang="en-US" dirty="0"/>
              <a:t>Ride section of Website </a:t>
            </a:r>
            <a:endParaRPr lang="en-IN" dirty="0"/>
          </a:p>
        </p:txBody>
      </p:sp>
    </p:spTree>
    <p:extLst>
      <p:ext uri="{BB962C8B-B14F-4D97-AF65-F5344CB8AC3E}">
        <p14:creationId xmlns:p14="http://schemas.microsoft.com/office/powerpoint/2010/main" val="41935395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5E31E13-1416-D226-439F-05D8E4F168E0}"/>
              </a:ext>
            </a:extLst>
          </p:cNvPr>
          <p:cNvPicPr>
            <a:picLocks noChangeAspect="1"/>
          </p:cNvPicPr>
          <p:nvPr/>
        </p:nvPicPr>
        <p:blipFill>
          <a:blip r:embed="rId2"/>
          <a:stretch>
            <a:fillRect/>
          </a:stretch>
        </p:blipFill>
        <p:spPr>
          <a:xfrm>
            <a:off x="661055" y="920580"/>
            <a:ext cx="10869890" cy="5286667"/>
          </a:xfrm>
          <a:prstGeom prst="rect">
            <a:avLst/>
          </a:prstGeom>
        </p:spPr>
      </p:pic>
      <p:sp>
        <p:nvSpPr>
          <p:cNvPr id="5" name="TextBox 4">
            <a:extLst>
              <a:ext uri="{FF2B5EF4-FFF2-40B4-BE49-F238E27FC236}">
                <a16:creationId xmlns:a16="http://schemas.microsoft.com/office/drawing/2014/main" id="{80BD4D63-1ADB-A50F-D513-A20815B5DC5D}"/>
              </a:ext>
            </a:extLst>
          </p:cNvPr>
          <p:cNvSpPr txBox="1"/>
          <p:nvPr/>
        </p:nvSpPr>
        <p:spPr>
          <a:xfrm>
            <a:off x="709367" y="351035"/>
            <a:ext cx="6094428" cy="461665"/>
          </a:xfrm>
          <a:prstGeom prst="rect">
            <a:avLst/>
          </a:prstGeom>
          <a:noFill/>
        </p:spPr>
        <p:txBody>
          <a:bodyPr wrap="square">
            <a:spAutoFit/>
          </a:bodyPr>
          <a:lstStyle/>
          <a:p>
            <a:r>
              <a:rPr lang="en-US" sz="2400" b="1" dirty="0"/>
              <a:t>12. SERVICES</a:t>
            </a:r>
            <a:endParaRPr lang="en-IN" sz="2400" dirty="0"/>
          </a:p>
        </p:txBody>
      </p:sp>
      <p:sp>
        <p:nvSpPr>
          <p:cNvPr id="2" name="TextBox 1">
            <a:extLst>
              <a:ext uri="{FF2B5EF4-FFF2-40B4-BE49-F238E27FC236}">
                <a16:creationId xmlns:a16="http://schemas.microsoft.com/office/drawing/2014/main" id="{027C5A24-C6BB-1A56-321D-B58BC81C29D3}"/>
              </a:ext>
            </a:extLst>
          </p:cNvPr>
          <p:cNvSpPr txBox="1"/>
          <p:nvPr/>
        </p:nvSpPr>
        <p:spPr>
          <a:xfrm>
            <a:off x="407347" y="6322299"/>
            <a:ext cx="11198942" cy="369332"/>
          </a:xfrm>
          <a:prstGeom prst="rect">
            <a:avLst/>
          </a:prstGeom>
          <a:noFill/>
        </p:spPr>
        <p:txBody>
          <a:bodyPr wrap="square" rtlCol="0">
            <a:spAutoFit/>
          </a:bodyPr>
          <a:lstStyle/>
          <a:p>
            <a:r>
              <a:rPr lang="en-US" dirty="0"/>
              <a:t>Rent car service here </a:t>
            </a:r>
            <a:endParaRPr lang="en-IN" dirty="0"/>
          </a:p>
        </p:txBody>
      </p:sp>
    </p:spTree>
    <p:extLst>
      <p:ext uri="{BB962C8B-B14F-4D97-AF65-F5344CB8AC3E}">
        <p14:creationId xmlns:p14="http://schemas.microsoft.com/office/powerpoint/2010/main" val="27323044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7BECD36-88B2-BD5D-69C7-76A684478C1B}"/>
              </a:ext>
            </a:extLst>
          </p:cNvPr>
          <p:cNvSpPr/>
          <p:nvPr/>
        </p:nvSpPr>
        <p:spPr>
          <a:xfrm>
            <a:off x="4499248" y="85239"/>
            <a:ext cx="3193503" cy="923330"/>
          </a:xfrm>
          <a:prstGeom prst="rect">
            <a:avLst/>
          </a:prstGeom>
          <a:noFill/>
        </p:spPr>
        <p:txBody>
          <a:bodyPr wrap="square" lIns="91440" tIns="45720" rIns="91440" bIns="45720">
            <a:spAutoFit/>
          </a:bodyPr>
          <a:lstStyle/>
          <a:p>
            <a:pPr algn="ctr"/>
            <a:r>
              <a:rPr lang="en-US" sz="5400" b="1" u="sng"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Objectives</a:t>
            </a:r>
            <a:endParaRPr lang="en-IN" sz="5400" b="1" u="sng"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16" name="TextBox 15">
            <a:extLst>
              <a:ext uri="{FF2B5EF4-FFF2-40B4-BE49-F238E27FC236}">
                <a16:creationId xmlns:a16="http://schemas.microsoft.com/office/drawing/2014/main" id="{473D45D2-5D74-89AE-D508-128983964ABD}"/>
              </a:ext>
            </a:extLst>
          </p:cNvPr>
          <p:cNvSpPr txBox="1"/>
          <p:nvPr/>
        </p:nvSpPr>
        <p:spPr>
          <a:xfrm>
            <a:off x="486137" y="1226915"/>
            <a:ext cx="11030673" cy="4524315"/>
          </a:xfrm>
          <a:prstGeom prst="rect">
            <a:avLst/>
          </a:prstGeom>
          <a:noFill/>
        </p:spPr>
        <p:txBody>
          <a:bodyPr wrap="square" rtlCol="0">
            <a:spAutoFit/>
          </a:bodyPr>
          <a:lstStyle/>
          <a:p>
            <a:pPr marL="285750" indent="-285750">
              <a:buFont typeface="Arial" panose="020B0604020202020204" pitchFamily="34" charset="0"/>
              <a:buChar char="•"/>
            </a:pPr>
            <a:endParaRPr lang="en-US" sz="2400" b="1" dirty="0"/>
          </a:p>
          <a:p>
            <a:pPr marL="285750" indent="-285750">
              <a:buFont typeface="Arial" panose="020B0604020202020204" pitchFamily="34" charset="0"/>
              <a:buChar char="•"/>
            </a:pPr>
            <a:r>
              <a:rPr lang="en-US" sz="2400" b="1" dirty="0"/>
              <a:t>Provide an online presence</a:t>
            </a:r>
            <a:r>
              <a:rPr lang="en-US" sz="2400" dirty="0"/>
              <a:t>: This makes it easy for customers to find the rent car, view the car, and get information about the cars.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 </a:t>
            </a:r>
            <a:r>
              <a:rPr lang="en-US" sz="2400" b="1" dirty="0"/>
              <a:t>Provide cars information: </a:t>
            </a:r>
            <a:r>
              <a:rPr lang="en-US" sz="2400" dirty="0"/>
              <a:t>The car, including hours of operation, location, contact information, and special events or promotions.</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b="1" dirty="0"/>
              <a:t>Engage with customers: </a:t>
            </a:r>
            <a:r>
              <a:rPr lang="en-US" sz="2400" dirty="0"/>
              <a:t>The website should offer ways for customers to engage with the cars, such as through a contact form, email newsletter, or social media links.</a:t>
            </a:r>
          </a:p>
          <a:p>
            <a:endParaRPr lang="en-US" sz="2400" dirty="0"/>
          </a:p>
          <a:p>
            <a:pPr marL="285750" indent="-285750">
              <a:buFont typeface="Arial" panose="020B0604020202020204" pitchFamily="34" charset="0"/>
              <a:buChar char="•"/>
            </a:pPr>
            <a:r>
              <a:rPr lang="en-US" sz="2400" b="1" dirty="0"/>
              <a:t>Highlight customer reviews: </a:t>
            </a:r>
            <a:r>
              <a:rPr lang="en-US" sz="2400" dirty="0"/>
              <a:t>This helps to build trust with potential customers and can encourage them to book the rent car.</a:t>
            </a:r>
          </a:p>
        </p:txBody>
      </p:sp>
    </p:spTree>
    <p:extLst>
      <p:ext uri="{BB962C8B-B14F-4D97-AF65-F5344CB8AC3E}">
        <p14:creationId xmlns:p14="http://schemas.microsoft.com/office/powerpoint/2010/main" val="11625909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1B04AF7-6942-4730-77CF-37C91B5DAC80}"/>
              </a:ext>
            </a:extLst>
          </p:cNvPr>
          <p:cNvSpPr txBox="1"/>
          <p:nvPr/>
        </p:nvSpPr>
        <p:spPr>
          <a:xfrm>
            <a:off x="756501" y="343234"/>
            <a:ext cx="6094428" cy="461665"/>
          </a:xfrm>
          <a:prstGeom prst="rect">
            <a:avLst/>
          </a:prstGeom>
          <a:noFill/>
        </p:spPr>
        <p:txBody>
          <a:bodyPr wrap="square">
            <a:spAutoFit/>
          </a:bodyPr>
          <a:lstStyle/>
          <a:p>
            <a:r>
              <a:rPr lang="en-US" sz="2400" b="1" dirty="0"/>
              <a:t>13. Best Offers</a:t>
            </a:r>
            <a:endParaRPr lang="en-IN" sz="2400" dirty="0"/>
          </a:p>
        </p:txBody>
      </p:sp>
      <p:pic>
        <p:nvPicPr>
          <p:cNvPr id="4" name="Picture 3">
            <a:extLst>
              <a:ext uri="{FF2B5EF4-FFF2-40B4-BE49-F238E27FC236}">
                <a16:creationId xmlns:a16="http://schemas.microsoft.com/office/drawing/2014/main" id="{543AFA90-2278-E7B8-A497-961CAAC589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126" y="964074"/>
            <a:ext cx="10963373" cy="5263338"/>
          </a:xfrm>
          <a:prstGeom prst="rect">
            <a:avLst/>
          </a:prstGeom>
        </p:spPr>
      </p:pic>
      <p:sp>
        <p:nvSpPr>
          <p:cNvPr id="7" name="TextBox 6">
            <a:extLst>
              <a:ext uri="{FF2B5EF4-FFF2-40B4-BE49-F238E27FC236}">
                <a16:creationId xmlns:a16="http://schemas.microsoft.com/office/drawing/2014/main" id="{0F59FAF5-5D5D-8123-8CFF-084FFED3EB30}"/>
              </a:ext>
            </a:extLst>
          </p:cNvPr>
          <p:cNvSpPr txBox="1"/>
          <p:nvPr/>
        </p:nvSpPr>
        <p:spPr>
          <a:xfrm>
            <a:off x="472126" y="6386587"/>
            <a:ext cx="11198942" cy="369332"/>
          </a:xfrm>
          <a:prstGeom prst="rect">
            <a:avLst/>
          </a:prstGeom>
          <a:noFill/>
        </p:spPr>
        <p:txBody>
          <a:bodyPr wrap="square" rtlCol="0">
            <a:spAutoFit/>
          </a:bodyPr>
          <a:lstStyle/>
          <a:p>
            <a:r>
              <a:rPr lang="en-US" dirty="0"/>
              <a:t>Best rent car offers</a:t>
            </a:r>
            <a:endParaRPr lang="en-IN" dirty="0"/>
          </a:p>
        </p:txBody>
      </p:sp>
    </p:spTree>
    <p:extLst>
      <p:ext uri="{BB962C8B-B14F-4D97-AF65-F5344CB8AC3E}">
        <p14:creationId xmlns:p14="http://schemas.microsoft.com/office/powerpoint/2010/main" val="39026184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19A0B42-CE4F-A352-21C4-7A06B28276F9}"/>
              </a:ext>
            </a:extLst>
          </p:cNvPr>
          <p:cNvSpPr txBox="1"/>
          <p:nvPr/>
        </p:nvSpPr>
        <p:spPr>
          <a:xfrm>
            <a:off x="756501" y="343234"/>
            <a:ext cx="6094428" cy="461665"/>
          </a:xfrm>
          <a:prstGeom prst="rect">
            <a:avLst/>
          </a:prstGeom>
          <a:noFill/>
        </p:spPr>
        <p:txBody>
          <a:bodyPr wrap="square">
            <a:spAutoFit/>
          </a:bodyPr>
          <a:lstStyle/>
          <a:p>
            <a:r>
              <a:rPr lang="en-US" sz="2400" b="1" dirty="0"/>
              <a:t>14. ABOUT</a:t>
            </a:r>
            <a:endParaRPr lang="en-IN" sz="2400" dirty="0"/>
          </a:p>
        </p:txBody>
      </p:sp>
      <p:sp>
        <p:nvSpPr>
          <p:cNvPr id="2" name="TextBox 1">
            <a:extLst>
              <a:ext uri="{FF2B5EF4-FFF2-40B4-BE49-F238E27FC236}">
                <a16:creationId xmlns:a16="http://schemas.microsoft.com/office/drawing/2014/main" id="{727537CA-9C84-EABB-7CB3-D833948D453E}"/>
              </a:ext>
            </a:extLst>
          </p:cNvPr>
          <p:cNvSpPr txBox="1"/>
          <p:nvPr/>
        </p:nvSpPr>
        <p:spPr>
          <a:xfrm>
            <a:off x="496529" y="6000191"/>
            <a:ext cx="11198942" cy="369332"/>
          </a:xfrm>
          <a:prstGeom prst="rect">
            <a:avLst/>
          </a:prstGeom>
          <a:noFill/>
        </p:spPr>
        <p:txBody>
          <a:bodyPr wrap="square" rtlCol="0">
            <a:spAutoFit/>
          </a:bodyPr>
          <a:lstStyle/>
          <a:p>
            <a:r>
              <a:rPr lang="en-US" dirty="0"/>
              <a:t>About the car rental website</a:t>
            </a:r>
            <a:endParaRPr lang="en-IN" dirty="0"/>
          </a:p>
        </p:txBody>
      </p:sp>
      <p:pic>
        <p:nvPicPr>
          <p:cNvPr id="6" name="Picture 5">
            <a:extLst>
              <a:ext uri="{FF2B5EF4-FFF2-40B4-BE49-F238E27FC236}">
                <a16:creationId xmlns:a16="http://schemas.microsoft.com/office/drawing/2014/main" id="{1EE4BAB0-39CC-4DB0-7224-4498CEBA20DB}"/>
              </a:ext>
            </a:extLst>
          </p:cNvPr>
          <p:cNvPicPr>
            <a:picLocks noChangeAspect="1"/>
          </p:cNvPicPr>
          <p:nvPr/>
        </p:nvPicPr>
        <p:blipFill>
          <a:blip r:embed="rId2"/>
          <a:stretch>
            <a:fillRect/>
          </a:stretch>
        </p:blipFill>
        <p:spPr>
          <a:xfrm>
            <a:off x="392835" y="943069"/>
            <a:ext cx="10444498" cy="4918951"/>
          </a:xfrm>
          <a:prstGeom prst="rect">
            <a:avLst/>
          </a:prstGeom>
        </p:spPr>
      </p:pic>
    </p:spTree>
    <p:extLst>
      <p:ext uri="{BB962C8B-B14F-4D97-AF65-F5344CB8AC3E}">
        <p14:creationId xmlns:p14="http://schemas.microsoft.com/office/powerpoint/2010/main" val="4277966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330EBF6-820E-86C3-8352-D7059C6BF237}"/>
              </a:ext>
            </a:extLst>
          </p:cNvPr>
          <p:cNvPicPr>
            <a:picLocks noChangeAspect="1"/>
          </p:cNvPicPr>
          <p:nvPr/>
        </p:nvPicPr>
        <p:blipFill>
          <a:blip r:embed="rId2"/>
          <a:stretch>
            <a:fillRect/>
          </a:stretch>
        </p:blipFill>
        <p:spPr>
          <a:xfrm>
            <a:off x="499620" y="1612953"/>
            <a:ext cx="11023076" cy="4463651"/>
          </a:xfrm>
          <a:prstGeom prst="rect">
            <a:avLst/>
          </a:prstGeom>
        </p:spPr>
      </p:pic>
      <p:sp>
        <p:nvSpPr>
          <p:cNvPr id="5" name="TextBox 4">
            <a:extLst>
              <a:ext uri="{FF2B5EF4-FFF2-40B4-BE49-F238E27FC236}">
                <a16:creationId xmlns:a16="http://schemas.microsoft.com/office/drawing/2014/main" id="{F53FEDE9-298D-87CF-F4E9-96AA8EBAEAC6}"/>
              </a:ext>
            </a:extLst>
          </p:cNvPr>
          <p:cNvSpPr txBox="1"/>
          <p:nvPr/>
        </p:nvSpPr>
        <p:spPr>
          <a:xfrm>
            <a:off x="784782" y="412064"/>
            <a:ext cx="6094428" cy="461665"/>
          </a:xfrm>
          <a:prstGeom prst="rect">
            <a:avLst/>
          </a:prstGeom>
          <a:noFill/>
        </p:spPr>
        <p:txBody>
          <a:bodyPr wrap="square">
            <a:spAutoFit/>
          </a:bodyPr>
          <a:lstStyle/>
          <a:p>
            <a:r>
              <a:rPr lang="en-US" sz="2400" b="1" dirty="0"/>
              <a:t>15. REVIEWS</a:t>
            </a:r>
            <a:endParaRPr lang="en-IN" sz="2400" dirty="0"/>
          </a:p>
        </p:txBody>
      </p:sp>
      <p:sp>
        <p:nvSpPr>
          <p:cNvPr id="2" name="TextBox 1">
            <a:extLst>
              <a:ext uri="{FF2B5EF4-FFF2-40B4-BE49-F238E27FC236}">
                <a16:creationId xmlns:a16="http://schemas.microsoft.com/office/drawing/2014/main" id="{0C42F3FB-65EE-23A2-F9E0-6EE51F9CF5C1}"/>
              </a:ext>
            </a:extLst>
          </p:cNvPr>
          <p:cNvSpPr txBox="1"/>
          <p:nvPr/>
        </p:nvSpPr>
        <p:spPr>
          <a:xfrm>
            <a:off x="499620" y="6110627"/>
            <a:ext cx="11198942" cy="369332"/>
          </a:xfrm>
          <a:prstGeom prst="rect">
            <a:avLst/>
          </a:prstGeom>
          <a:noFill/>
        </p:spPr>
        <p:txBody>
          <a:bodyPr wrap="square" rtlCol="0">
            <a:spAutoFit/>
          </a:bodyPr>
          <a:lstStyle/>
          <a:p>
            <a:r>
              <a:rPr lang="en-US" dirty="0"/>
              <a:t> Reviews of car rental website </a:t>
            </a:r>
            <a:endParaRPr lang="en-IN" dirty="0"/>
          </a:p>
        </p:txBody>
      </p:sp>
    </p:spTree>
    <p:extLst>
      <p:ext uri="{BB962C8B-B14F-4D97-AF65-F5344CB8AC3E}">
        <p14:creationId xmlns:p14="http://schemas.microsoft.com/office/powerpoint/2010/main" val="674654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65E77FE-FF01-D887-BEA3-0B10F9981174}"/>
              </a:ext>
            </a:extLst>
          </p:cNvPr>
          <p:cNvPicPr>
            <a:picLocks noChangeAspect="1"/>
          </p:cNvPicPr>
          <p:nvPr/>
        </p:nvPicPr>
        <p:blipFill>
          <a:blip r:embed="rId2"/>
          <a:stretch>
            <a:fillRect/>
          </a:stretch>
        </p:blipFill>
        <p:spPr>
          <a:xfrm>
            <a:off x="380504" y="1104698"/>
            <a:ext cx="11430991" cy="4648603"/>
          </a:xfrm>
          <a:prstGeom prst="rect">
            <a:avLst/>
          </a:prstGeom>
        </p:spPr>
      </p:pic>
      <p:sp>
        <p:nvSpPr>
          <p:cNvPr id="4" name="TextBox 3">
            <a:extLst>
              <a:ext uri="{FF2B5EF4-FFF2-40B4-BE49-F238E27FC236}">
                <a16:creationId xmlns:a16="http://schemas.microsoft.com/office/drawing/2014/main" id="{0AAFFC26-54AB-A099-A2B4-3826B654D1FF}"/>
              </a:ext>
            </a:extLst>
          </p:cNvPr>
          <p:cNvSpPr txBox="1"/>
          <p:nvPr/>
        </p:nvSpPr>
        <p:spPr>
          <a:xfrm>
            <a:off x="784782" y="412064"/>
            <a:ext cx="6094428" cy="461665"/>
          </a:xfrm>
          <a:prstGeom prst="rect">
            <a:avLst/>
          </a:prstGeom>
          <a:noFill/>
        </p:spPr>
        <p:txBody>
          <a:bodyPr wrap="square">
            <a:spAutoFit/>
          </a:bodyPr>
          <a:lstStyle/>
          <a:p>
            <a:r>
              <a:rPr lang="en-US" sz="2400" b="1" dirty="0"/>
              <a:t>16. Database </a:t>
            </a:r>
            <a:endParaRPr lang="en-IN" sz="2400" dirty="0"/>
          </a:p>
        </p:txBody>
      </p:sp>
    </p:spTree>
    <p:extLst>
      <p:ext uri="{BB962C8B-B14F-4D97-AF65-F5344CB8AC3E}">
        <p14:creationId xmlns:p14="http://schemas.microsoft.com/office/powerpoint/2010/main" val="25902609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84B010B-EDCC-9244-5860-87BD5D422E5D}"/>
              </a:ext>
            </a:extLst>
          </p:cNvPr>
          <p:cNvSpPr txBox="1"/>
          <p:nvPr/>
        </p:nvSpPr>
        <p:spPr>
          <a:xfrm>
            <a:off x="784782" y="412064"/>
            <a:ext cx="6094428" cy="523220"/>
          </a:xfrm>
          <a:prstGeom prst="rect">
            <a:avLst/>
          </a:prstGeom>
          <a:noFill/>
        </p:spPr>
        <p:txBody>
          <a:bodyPr wrap="square">
            <a:spAutoFit/>
          </a:bodyPr>
          <a:lstStyle/>
          <a:p>
            <a:r>
              <a:rPr lang="en-US" sz="2800" b="1" dirty="0"/>
              <a:t>Advantages : </a:t>
            </a:r>
            <a:endParaRPr lang="en-IN" sz="2800" dirty="0"/>
          </a:p>
        </p:txBody>
      </p:sp>
      <p:sp>
        <p:nvSpPr>
          <p:cNvPr id="3" name="TextBox 2">
            <a:extLst>
              <a:ext uri="{FF2B5EF4-FFF2-40B4-BE49-F238E27FC236}">
                <a16:creationId xmlns:a16="http://schemas.microsoft.com/office/drawing/2014/main" id="{A196C4C2-1B32-DA98-7A1F-DBA767421420}"/>
              </a:ext>
            </a:extLst>
          </p:cNvPr>
          <p:cNvSpPr txBox="1"/>
          <p:nvPr/>
        </p:nvSpPr>
        <p:spPr>
          <a:xfrm>
            <a:off x="784782" y="1064085"/>
            <a:ext cx="11149552" cy="5570756"/>
          </a:xfrm>
          <a:prstGeom prst="rect">
            <a:avLst/>
          </a:prstGeom>
          <a:noFill/>
        </p:spPr>
        <p:txBody>
          <a:bodyPr wrap="square">
            <a:spAutoFit/>
          </a:bodyPr>
          <a:lstStyle/>
          <a:p>
            <a:pPr marL="457200" indent="-457200">
              <a:buAutoNum type="arabicPeriod"/>
            </a:pPr>
            <a:r>
              <a:rPr lang="en-US" sz="2000" b="1" dirty="0"/>
              <a:t>Online Booking Made Simple and Instant</a:t>
            </a:r>
            <a:endParaRPr lang="en-US" sz="1600" b="1" dirty="0"/>
          </a:p>
          <a:p>
            <a:r>
              <a:rPr lang="en-US" sz="1600" b="1" dirty="0"/>
              <a:t>	Your potential customers will be able to book a vehicle from wherever they are, at any time, thanks to the car rental 	system development. As a result, this convenience will improve your customers’ experience, and as a result, increase 	your revenue.</a:t>
            </a:r>
          </a:p>
          <a:p>
            <a:endParaRPr lang="en-US" sz="1600" b="1" dirty="0"/>
          </a:p>
          <a:p>
            <a:r>
              <a:rPr lang="en-US" sz="2000" b="1" dirty="0"/>
              <a:t>2.</a:t>
            </a:r>
            <a:r>
              <a:rPr lang="en-US" sz="1600" b="1" dirty="0"/>
              <a:t> </a:t>
            </a:r>
            <a:r>
              <a:rPr lang="en-US" sz="2000" b="1" dirty="0"/>
              <a:t>Time saving</a:t>
            </a:r>
            <a:endParaRPr lang="en-US" sz="1600" b="1" dirty="0"/>
          </a:p>
          <a:p>
            <a:r>
              <a:rPr lang="en-US" sz="1600" b="1" dirty="0"/>
              <a:t>	If we prefer to use outside showroom for the rent car then we will find it time consuming process because for that we 	need to go to the market and visit to 2-3 showroom then rent a rented car but in online platform we can visit N 	numbers of shops in just one click and without traveling. We can rent  a car anywhere like at home, at workplace etc.</a:t>
            </a:r>
          </a:p>
          <a:p>
            <a:endParaRPr lang="en-US" sz="1600" b="1" dirty="0"/>
          </a:p>
          <a:p>
            <a:r>
              <a:rPr lang="en-US" sz="2000" b="1" dirty="0"/>
              <a:t>3. Provide More Convenience</a:t>
            </a:r>
            <a:endParaRPr lang="en-US" sz="1600" b="1" dirty="0"/>
          </a:p>
          <a:p>
            <a:r>
              <a:rPr lang="en-US" sz="1600" b="1" dirty="0"/>
              <a:t>	If the online car rental business is expanded to multiple locations, having the convenience of an online reservation 	system for a car rental business will help you manage all your business operations efficiently. </a:t>
            </a:r>
          </a:p>
          <a:p>
            <a:endParaRPr lang="en-US" sz="1600" b="1" dirty="0"/>
          </a:p>
          <a:p>
            <a:endParaRPr lang="en-US" sz="1600" b="1" dirty="0"/>
          </a:p>
          <a:p>
            <a:r>
              <a:rPr lang="en-US" sz="2000" b="1" dirty="0"/>
              <a:t>4. Round the Clock Availability</a:t>
            </a:r>
            <a:endParaRPr lang="en-US" sz="1600" b="1" dirty="0"/>
          </a:p>
          <a:p>
            <a:r>
              <a:rPr lang="en-US" sz="1600" b="1" dirty="0"/>
              <a:t>	One of the greatest benefits of an online car rental booking system is its availability 24 hours a day, 7 days a </a:t>
            </a:r>
            <a:r>
              <a:rPr lang="en-US" sz="1600" b="1" dirty="0" err="1"/>
              <a:t>week.q</a:t>
            </a:r>
            <a:r>
              <a:rPr lang="en-US" sz="1600" b="1" dirty="0"/>
              <a:t>	</a:t>
            </a:r>
            <a:endParaRPr lang="en-US" b="1" dirty="0"/>
          </a:p>
          <a:p>
            <a:pPr lvl="1"/>
            <a:endParaRPr lang="en-US" sz="1600" dirty="0"/>
          </a:p>
          <a:p>
            <a:pPr marL="285750" indent="-285750">
              <a:buFont typeface="Arial" panose="020B0604020202020204" pitchFamily="34" charset="0"/>
              <a:buChar char="•"/>
            </a:pPr>
            <a:endParaRPr lang="en-US" b="1" dirty="0"/>
          </a:p>
          <a:p>
            <a:pPr marL="285750" indent="-285750">
              <a:buFont typeface="Arial" panose="020B0604020202020204" pitchFamily="34" charset="0"/>
              <a:buChar char="•"/>
            </a:pPr>
            <a:endParaRPr lang="en-US" b="1" dirty="0"/>
          </a:p>
        </p:txBody>
      </p:sp>
    </p:spTree>
    <p:extLst>
      <p:ext uri="{BB962C8B-B14F-4D97-AF65-F5344CB8AC3E}">
        <p14:creationId xmlns:p14="http://schemas.microsoft.com/office/powerpoint/2010/main" val="27048022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BF7038D-A3E0-E353-BB59-5E2F9C99C1A5}"/>
              </a:ext>
            </a:extLst>
          </p:cNvPr>
          <p:cNvSpPr txBox="1"/>
          <p:nvPr/>
        </p:nvSpPr>
        <p:spPr>
          <a:xfrm>
            <a:off x="784782" y="412064"/>
            <a:ext cx="6094428" cy="584775"/>
          </a:xfrm>
          <a:prstGeom prst="rect">
            <a:avLst/>
          </a:prstGeom>
          <a:noFill/>
        </p:spPr>
        <p:txBody>
          <a:bodyPr wrap="square">
            <a:spAutoFit/>
          </a:bodyPr>
          <a:lstStyle/>
          <a:p>
            <a:r>
              <a:rPr lang="en-US" sz="3200" b="1" dirty="0"/>
              <a:t>CONCLUSION </a:t>
            </a:r>
            <a:endParaRPr lang="en-IN" sz="3200" dirty="0"/>
          </a:p>
        </p:txBody>
      </p:sp>
      <p:sp>
        <p:nvSpPr>
          <p:cNvPr id="10" name="TextBox 9">
            <a:extLst>
              <a:ext uri="{FF2B5EF4-FFF2-40B4-BE49-F238E27FC236}">
                <a16:creationId xmlns:a16="http://schemas.microsoft.com/office/drawing/2014/main" id="{EEF811FF-0D74-2648-740D-4455FC97AF00}"/>
              </a:ext>
            </a:extLst>
          </p:cNvPr>
          <p:cNvSpPr txBox="1"/>
          <p:nvPr/>
        </p:nvSpPr>
        <p:spPr>
          <a:xfrm>
            <a:off x="784782" y="1280857"/>
            <a:ext cx="10885602" cy="4401205"/>
          </a:xfrm>
          <a:prstGeom prst="rect">
            <a:avLst/>
          </a:prstGeom>
          <a:noFill/>
        </p:spPr>
        <p:txBody>
          <a:bodyPr wrap="square">
            <a:spAutoFit/>
          </a:bodyPr>
          <a:lstStyle/>
          <a:p>
            <a:pPr marL="342900" indent="-342900">
              <a:buFont typeface="Arial" panose="020B0604020202020204" pitchFamily="34" charset="0"/>
              <a:buChar char="•"/>
            </a:pPr>
            <a:r>
              <a:rPr lang="en-US" sz="2000" b="1" i="0" dirty="0">
                <a:solidFill>
                  <a:srgbClr val="111111"/>
                </a:solidFill>
                <a:effectLst/>
                <a:latin typeface="Roboto" panose="02000000000000000000" pitchFamily="2" charset="0"/>
              </a:rPr>
              <a:t>The solution was to provide car Rental with an user-friendly web application</a:t>
            </a:r>
            <a:r>
              <a:rPr lang="en-US" sz="2000" b="0" i="0" dirty="0">
                <a:solidFill>
                  <a:srgbClr val="111111"/>
                </a:solidFill>
                <a:effectLst/>
                <a:latin typeface="Roboto" panose="02000000000000000000" pitchFamily="2" charset="0"/>
              </a:rPr>
              <a:t> that would allow for customers to access and use on a wide range of devices: desktops, laptops, mobile devices, tablets.</a:t>
            </a:r>
          </a:p>
          <a:p>
            <a:pPr marL="342900" indent="-342900">
              <a:buFont typeface="Arial" panose="020B0604020202020204" pitchFamily="34" charset="0"/>
              <a:buChar char="•"/>
            </a:pPr>
            <a:endParaRPr lang="en-US" sz="2000" b="0" i="0" dirty="0">
              <a:solidFill>
                <a:srgbClr val="111111"/>
              </a:solidFill>
              <a:effectLst/>
              <a:latin typeface="Roboto" panose="02000000000000000000" pitchFamily="2" charset="0"/>
            </a:endParaRPr>
          </a:p>
          <a:p>
            <a:pPr marL="342900" indent="-342900">
              <a:buFont typeface="Arial" panose="020B0604020202020204" pitchFamily="34" charset="0"/>
              <a:buChar char="•"/>
            </a:pPr>
            <a:r>
              <a:rPr lang="en-US" sz="2000" b="0" i="0" dirty="0">
                <a:solidFill>
                  <a:srgbClr val="111111"/>
                </a:solidFill>
                <a:effectLst/>
                <a:latin typeface="Roboto" panose="02000000000000000000" pitchFamily="2" charset="0"/>
              </a:rPr>
              <a:t>The website is designed to stay up to date by giving administrators the ability to change/add/remove any featured vehicles on the site.</a:t>
            </a:r>
          </a:p>
          <a:p>
            <a:endParaRPr lang="en-US" sz="2000" b="0" i="0" dirty="0">
              <a:solidFill>
                <a:srgbClr val="111111"/>
              </a:solidFill>
              <a:effectLst/>
              <a:latin typeface="Roboto" panose="02000000000000000000" pitchFamily="2" charset="0"/>
            </a:endParaRPr>
          </a:p>
          <a:p>
            <a:pPr marL="342900" indent="-342900">
              <a:buFont typeface="Arial" panose="020B0604020202020204" pitchFamily="34" charset="0"/>
              <a:buChar char="•"/>
            </a:pPr>
            <a:r>
              <a:rPr lang="en-US" sz="2000" b="0" i="0" dirty="0">
                <a:solidFill>
                  <a:srgbClr val="111111"/>
                </a:solidFill>
                <a:effectLst/>
                <a:latin typeface="Roboto" panose="02000000000000000000" pitchFamily="2" charset="0"/>
              </a:rPr>
              <a:t>The website will verify and store any information the user may input when making a rental purchase request.</a:t>
            </a:r>
          </a:p>
          <a:p>
            <a:endParaRPr lang="en-US" sz="2000" b="0" i="0" dirty="0">
              <a:solidFill>
                <a:srgbClr val="111111"/>
              </a:solidFill>
              <a:effectLst/>
              <a:latin typeface="Roboto" panose="02000000000000000000" pitchFamily="2" charset="0"/>
            </a:endParaRPr>
          </a:p>
          <a:p>
            <a:pPr marL="342900" indent="-342900">
              <a:buFont typeface="Arial" panose="020B0604020202020204" pitchFamily="34" charset="0"/>
              <a:buChar char="•"/>
            </a:pPr>
            <a:r>
              <a:rPr lang="en-US" sz="2000" b="0" i="0" dirty="0">
                <a:solidFill>
                  <a:srgbClr val="111111"/>
                </a:solidFill>
                <a:effectLst/>
                <a:latin typeface="Roboto" panose="02000000000000000000" pitchFamily="2" charset="0"/>
              </a:rPr>
              <a:t>This will appear in real time onto the software used by the employees.</a:t>
            </a:r>
          </a:p>
          <a:p>
            <a:endParaRPr lang="en-US" sz="2000" b="0" i="0" dirty="0">
              <a:solidFill>
                <a:srgbClr val="111111"/>
              </a:solidFill>
              <a:effectLst/>
              <a:latin typeface="Roboto" panose="02000000000000000000" pitchFamily="2" charset="0"/>
            </a:endParaRPr>
          </a:p>
          <a:p>
            <a:pPr marL="342900" indent="-342900">
              <a:buFont typeface="Arial" panose="020B0604020202020204" pitchFamily="34" charset="0"/>
              <a:buChar char="•"/>
            </a:pPr>
            <a:r>
              <a:rPr lang="en-US" sz="2000" b="0" i="0" dirty="0">
                <a:solidFill>
                  <a:srgbClr val="111111"/>
                </a:solidFill>
                <a:effectLst/>
                <a:latin typeface="Roboto" panose="02000000000000000000" pitchFamily="2" charset="0"/>
              </a:rPr>
              <a:t>This software provides an easy-to-use interface to allow for simple access to rental requests and customer information.</a:t>
            </a:r>
            <a:endParaRPr lang="en-US" sz="2000" dirty="0"/>
          </a:p>
        </p:txBody>
      </p:sp>
    </p:spTree>
    <p:extLst>
      <p:ext uri="{BB962C8B-B14F-4D97-AF65-F5344CB8AC3E}">
        <p14:creationId xmlns:p14="http://schemas.microsoft.com/office/powerpoint/2010/main" val="39676650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EEBC4AB-2A38-6B36-A622-4E9AE87E064F}"/>
              </a:ext>
            </a:extLst>
          </p:cNvPr>
          <p:cNvSpPr txBox="1"/>
          <p:nvPr/>
        </p:nvSpPr>
        <p:spPr>
          <a:xfrm>
            <a:off x="784782" y="412064"/>
            <a:ext cx="6094428" cy="584775"/>
          </a:xfrm>
          <a:prstGeom prst="rect">
            <a:avLst/>
          </a:prstGeom>
          <a:noFill/>
        </p:spPr>
        <p:txBody>
          <a:bodyPr wrap="square">
            <a:spAutoFit/>
          </a:bodyPr>
          <a:lstStyle/>
          <a:p>
            <a:r>
              <a:rPr lang="en-US" sz="3200" b="1" dirty="0"/>
              <a:t>REFERENCES </a:t>
            </a:r>
            <a:endParaRPr lang="en-IN" sz="3200" dirty="0"/>
          </a:p>
        </p:txBody>
      </p:sp>
      <p:sp>
        <p:nvSpPr>
          <p:cNvPr id="4" name="TextBox 3">
            <a:extLst>
              <a:ext uri="{FF2B5EF4-FFF2-40B4-BE49-F238E27FC236}">
                <a16:creationId xmlns:a16="http://schemas.microsoft.com/office/drawing/2014/main" id="{FAF1768B-2429-AE89-B610-94011EDCCF88}"/>
              </a:ext>
            </a:extLst>
          </p:cNvPr>
          <p:cNvSpPr txBox="1"/>
          <p:nvPr/>
        </p:nvSpPr>
        <p:spPr>
          <a:xfrm>
            <a:off x="784782" y="1484624"/>
            <a:ext cx="10376554" cy="4524315"/>
          </a:xfrm>
          <a:prstGeom prst="rect">
            <a:avLst/>
          </a:prstGeom>
          <a:noFill/>
        </p:spPr>
        <p:txBody>
          <a:bodyPr wrap="square">
            <a:spAutoFit/>
          </a:bodyPr>
          <a:lstStyle/>
          <a:p>
            <a:pPr marL="0" indent="0">
              <a:buNone/>
            </a:pPr>
            <a:r>
              <a:rPr lang="en-IN" sz="2400" dirty="0"/>
              <a:t>WEBSITE</a:t>
            </a:r>
          </a:p>
          <a:p>
            <a:pPr marL="0" indent="0">
              <a:buNone/>
            </a:pPr>
            <a:r>
              <a:rPr lang="en-IN" sz="2400" dirty="0"/>
              <a:t>	</a:t>
            </a:r>
            <a:r>
              <a:rPr lang="en-IN" sz="2400" dirty="0">
                <a:hlinkClick r:id="rId2"/>
              </a:rPr>
              <a:t>www.getbootstrap.com</a:t>
            </a:r>
            <a:endParaRPr lang="en-IN" sz="2400" dirty="0"/>
          </a:p>
          <a:p>
            <a:pPr marL="0" indent="0">
              <a:buNone/>
            </a:pPr>
            <a:r>
              <a:rPr lang="en-IN" sz="2400" dirty="0"/>
              <a:t>	</a:t>
            </a:r>
            <a:r>
              <a:rPr lang="en-IN" sz="2400" dirty="0">
                <a:hlinkClick r:id="rId3"/>
              </a:rPr>
              <a:t>www.dynamicdrive.com</a:t>
            </a:r>
            <a:endParaRPr lang="en-IN" sz="2400" dirty="0"/>
          </a:p>
          <a:p>
            <a:pPr marL="0" indent="0">
              <a:buNone/>
            </a:pPr>
            <a:r>
              <a:rPr lang="en-IN" sz="2400" dirty="0"/>
              <a:t>	</a:t>
            </a:r>
            <a:r>
              <a:rPr lang="en-IN" sz="2400" dirty="0">
                <a:hlinkClick r:id="rId4"/>
              </a:rPr>
              <a:t>www.mysql.com</a:t>
            </a:r>
            <a:endParaRPr lang="en-IN" sz="2400" dirty="0"/>
          </a:p>
          <a:p>
            <a:pPr marL="0" indent="0">
              <a:buNone/>
            </a:pPr>
            <a:r>
              <a:rPr lang="en-IN" sz="2400" dirty="0"/>
              <a:t>	</a:t>
            </a:r>
            <a:r>
              <a:rPr lang="en-IN" sz="2400" dirty="0">
                <a:hlinkClick r:id="rId5"/>
              </a:rPr>
              <a:t>www.php.net</a:t>
            </a:r>
            <a:endParaRPr lang="en-IN" sz="2400" dirty="0"/>
          </a:p>
          <a:p>
            <a:pPr marL="0" indent="0">
              <a:buNone/>
            </a:pPr>
            <a:endParaRPr lang="en-IN" sz="2400" dirty="0"/>
          </a:p>
          <a:p>
            <a:pPr marL="0" indent="0">
              <a:buNone/>
            </a:pPr>
            <a:r>
              <a:rPr lang="en-IN" sz="2400" dirty="0"/>
              <a:t>BOOKS</a:t>
            </a:r>
          </a:p>
          <a:p>
            <a:pPr marL="0" indent="0">
              <a:buNone/>
            </a:pPr>
            <a:r>
              <a:rPr lang="en-IN" sz="2400" dirty="0"/>
              <a:t>	</a:t>
            </a:r>
            <a:r>
              <a:rPr lang="en-US" sz="2400" dirty="0"/>
              <a:t> PHP: The Complete Reference</a:t>
            </a:r>
          </a:p>
          <a:p>
            <a:pPr marL="0" indent="0">
              <a:buNone/>
            </a:pPr>
            <a:r>
              <a:rPr lang="en-US" sz="2400" dirty="0"/>
              <a:t>	Head First PHP &amp; MySQL</a:t>
            </a:r>
          </a:p>
          <a:p>
            <a:pPr marL="0" indent="0">
              <a:buNone/>
            </a:pPr>
            <a:r>
              <a:rPr lang="en-US" sz="2400" dirty="0"/>
              <a:t>	PHP Solution</a:t>
            </a:r>
          </a:p>
          <a:p>
            <a:pPr marL="0" indent="0">
              <a:buNone/>
            </a:pPr>
            <a:r>
              <a:rPr lang="en-US" sz="2400" dirty="0"/>
              <a:t>	Learning PHP, MySQL &amp; JavaScript</a:t>
            </a:r>
            <a:endParaRPr lang="en-IN" sz="2400" dirty="0"/>
          </a:p>
          <a:p>
            <a:pPr marL="0" indent="0">
              <a:buNone/>
            </a:pPr>
            <a:r>
              <a:rPr lang="en-IN" sz="2400" dirty="0"/>
              <a:t>	</a:t>
            </a:r>
          </a:p>
        </p:txBody>
      </p:sp>
    </p:spTree>
    <p:extLst>
      <p:ext uri="{BB962C8B-B14F-4D97-AF65-F5344CB8AC3E}">
        <p14:creationId xmlns:p14="http://schemas.microsoft.com/office/powerpoint/2010/main" val="2074923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79F45C4-3862-6908-DC3B-40EE13F1041F}"/>
              </a:ext>
            </a:extLst>
          </p:cNvPr>
          <p:cNvSpPr/>
          <p:nvPr/>
        </p:nvSpPr>
        <p:spPr>
          <a:xfrm>
            <a:off x="4499248" y="85239"/>
            <a:ext cx="3193503" cy="923330"/>
          </a:xfrm>
          <a:prstGeom prst="rect">
            <a:avLst/>
          </a:prstGeom>
          <a:noFill/>
        </p:spPr>
        <p:txBody>
          <a:bodyPr wrap="square" lIns="91440" tIns="45720" rIns="91440" bIns="45720">
            <a:spAutoFit/>
          </a:bodyPr>
          <a:lstStyle/>
          <a:p>
            <a:pPr algn="ctr"/>
            <a:r>
              <a:rPr lang="en-US" sz="5400" b="1" u="sng"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Topics</a:t>
            </a:r>
          </a:p>
        </p:txBody>
      </p:sp>
      <p:sp>
        <p:nvSpPr>
          <p:cNvPr id="8" name="TextBox 7">
            <a:extLst>
              <a:ext uri="{FF2B5EF4-FFF2-40B4-BE49-F238E27FC236}">
                <a16:creationId xmlns:a16="http://schemas.microsoft.com/office/drawing/2014/main" id="{FBC89F22-5A03-4789-C096-9C009C7FB348}"/>
              </a:ext>
            </a:extLst>
          </p:cNvPr>
          <p:cNvSpPr txBox="1"/>
          <p:nvPr/>
        </p:nvSpPr>
        <p:spPr>
          <a:xfrm>
            <a:off x="1691833" y="1261640"/>
            <a:ext cx="8808334" cy="4247317"/>
          </a:xfrm>
          <a:prstGeom prst="rect">
            <a:avLst/>
          </a:prstGeom>
          <a:noFill/>
        </p:spPr>
        <p:txBody>
          <a:bodyPr wrap="square" rtlCol="0">
            <a:spAutoFit/>
          </a:bodyPr>
          <a:lstStyle/>
          <a:p>
            <a:pPr marL="285750" indent="-285750">
              <a:buFont typeface="Arial" panose="020B0604020202020204" pitchFamily="34" charset="0"/>
              <a:buChar char="•"/>
            </a:pPr>
            <a:r>
              <a:rPr lang="en-US" sz="2800" dirty="0"/>
              <a:t>INTRODUCTION</a:t>
            </a:r>
          </a:p>
          <a:p>
            <a:r>
              <a:rPr lang="en-US" sz="2800" dirty="0"/>
              <a:t> </a:t>
            </a:r>
          </a:p>
          <a:p>
            <a:pPr marL="285750" indent="-285750">
              <a:buFont typeface="Arial" panose="020B0604020202020204" pitchFamily="34" charset="0"/>
              <a:buChar char="•"/>
            </a:pPr>
            <a:r>
              <a:rPr lang="en-US" sz="2800" dirty="0"/>
              <a:t>SNAP SHOT</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ADVANTAGES</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CONCLUSION</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r>
              <a:rPr lang="en-US" sz="2800" dirty="0"/>
              <a:t>REFERENCES</a:t>
            </a:r>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15635736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23A3168C-26A8-15B9-FFB5-544ED20DA7CF}"/>
              </a:ext>
            </a:extLst>
          </p:cNvPr>
          <p:cNvSpPr/>
          <p:nvPr/>
        </p:nvSpPr>
        <p:spPr>
          <a:xfrm>
            <a:off x="563616" y="155309"/>
            <a:ext cx="4634474" cy="923330"/>
          </a:xfrm>
          <a:prstGeom prst="rect">
            <a:avLst/>
          </a:prstGeom>
          <a:noFill/>
        </p:spPr>
        <p:txBody>
          <a:bodyPr wrap="non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rPr>
              <a:t>INTRODUCTION</a:t>
            </a:r>
          </a:p>
        </p:txBody>
      </p:sp>
      <p:sp>
        <p:nvSpPr>
          <p:cNvPr id="2" name="TextBox 1">
            <a:extLst>
              <a:ext uri="{FF2B5EF4-FFF2-40B4-BE49-F238E27FC236}">
                <a16:creationId xmlns:a16="http://schemas.microsoft.com/office/drawing/2014/main" id="{C0567462-B8AE-1FAF-B0F5-37DED18A9B26}"/>
              </a:ext>
            </a:extLst>
          </p:cNvPr>
          <p:cNvSpPr txBox="1"/>
          <p:nvPr/>
        </p:nvSpPr>
        <p:spPr>
          <a:xfrm>
            <a:off x="563616" y="1353658"/>
            <a:ext cx="10166555" cy="4942763"/>
          </a:xfrm>
          <a:prstGeom prst="rect">
            <a:avLst/>
          </a:prstGeom>
          <a:noFill/>
        </p:spPr>
        <p:txBody>
          <a:bodyPr wrap="square" rtlCol="0">
            <a:spAutoFit/>
          </a:bodyPr>
          <a:lstStyle/>
          <a:p>
            <a:pPr>
              <a:lnSpc>
                <a:spcPct val="107000"/>
              </a:lnSpc>
              <a:spcAft>
                <a:spcPts val="1000"/>
              </a:spcAft>
              <a:tabLst>
                <a:tab pos="2971800" algn="ctr"/>
                <a:tab pos="4776470" algn="l"/>
              </a:tabLst>
            </a:pPr>
            <a:r>
              <a:rPr lang="en-IN" sz="2400" dirty="0">
                <a:effectLst/>
                <a:latin typeface="Arial Unicode MS"/>
                <a:ea typeface="Arial Unicode MS"/>
                <a:cs typeface="Arial Unicode MS"/>
              </a:rPr>
              <a:t>The “Car Rental Website” has been developed to override the problem rent a car and Get a rented car sitting at home manual system. This website supported in almost every browser. This website designed for make car rent need of the provide rented car to user in a smooth and effective manner.</a:t>
            </a: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a:p>
            <a:pPr>
              <a:lnSpc>
                <a:spcPct val="107000"/>
              </a:lnSpc>
              <a:spcAft>
                <a:spcPts val="1000"/>
              </a:spcAft>
              <a:tabLst>
                <a:tab pos="2971800" algn="ctr"/>
                <a:tab pos="4776470" algn="l"/>
              </a:tabLst>
            </a:pPr>
            <a:r>
              <a:rPr lang="en-IN" sz="2400" dirty="0">
                <a:effectLst/>
                <a:latin typeface="Arial Unicode MS"/>
                <a:ea typeface="Arial Unicode MS"/>
                <a:cs typeface="Arial Unicode MS"/>
              </a:rPr>
              <a:t>This website is reduced as much as possible to avoid errors while entering the data. No format knowledge is needed for the user to use this website. Thus by this all it proves it is user-friendly. Car rental website, as described above, can lead to error free, reliable and fast management system. It can assist the user to concentrate on their other activities rather to concentrate on the record keeping. Thus it will help user to rent car in better utilization of resources.</a:t>
            </a:r>
            <a:endParaRPr lang="en-IN" sz="2400" dirty="0">
              <a:effectLst/>
              <a:latin typeface="Calibri" panose="020F0502020204030204" pitchFamily="34"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48951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F5A5811-FFA5-12DC-CCB1-4A7654427D5A}"/>
              </a:ext>
            </a:extLst>
          </p:cNvPr>
          <p:cNvSpPr/>
          <p:nvPr/>
        </p:nvSpPr>
        <p:spPr>
          <a:xfrm>
            <a:off x="4118216" y="2967335"/>
            <a:ext cx="3955571"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blurRad="75057" dist="38100" dir="5400000" sy="-20000" rotWithShape="0">
                    <a:prstClr val="black">
                      <a:alpha val="25000"/>
                    </a:prstClr>
                  </a:outerShdw>
                </a:effectLst>
              </a:rPr>
              <a:t>SNAP</a:t>
            </a: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SHOTS </a:t>
            </a:r>
          </a:p>
        </p:txBody>
      </p:sp>
    </p:spTree>
    <p:extLst>
      <p:ext uri="{BB962C8B-B14F-4D97-AF65-F5344CB8AC3E}">
        <p14:creationId xmlns:p14="http://schemas.microsoft.com/office/powerpoint/2010/main" val="1594334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EDF63A-D3F2-DE9D-1530-6AD71A7884D8}"/>
              </a:ext>
            </a:extLst>
          </p:cNvPr>
          <p:cNvSpPr/>
          <p:nvPr/>
        </p:nvSpPr>
        <p:spPr>
          <a:xfrm>
            <a:off x="3771642" y="76652"/>
            <a:ext cx="4786375"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ADMIN-PANNEL</a:t>
            </a:r>
            <a:endPar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4" name="TextBox 3">
            <a:extLst>
              <a:ext uri="{FF2B5EF4-FFF2-40B4-BE49-F238E27FC236}">
                <a16:creationId xmlns:a16="http://schemas.microsoft.com/office/drawing/2014/main" id="{39E09135-6A4C-0AAD-6C9C-9349F3600C4C}"/>
              </a:ext>
            </a:extLst>
          </p:cNvPr>
          <p:cNvSpPr txBox="1"/>
          <p:nvPr/>
        </p:nvSpPr>
        <p:spPr>
          <a:xfrm flipH="1">
            <a:off x="881462" y="999982"/>
            <a:ext cx="2605043" cy="523220"/>
          </a:xfrm>
          <a:prstGeom prst="rect">
            <a:avLst/>
          </a:prstGeom>
          <a:noFill/>
        </p:spPr>
        <p:txBody>
          <a:bodyPr wrap="square" rtlCol="0">
            <a:spAutoFit/>
          </a:bodyPr>
          <a:lstStyle/>
          <a:p>
            <a:r>
              <a:rPr lang="en-US" sz="2800" b="1" dirty="0"/>
              <a:t>1.</a:t>
            </a:r>
            <a:r>
              <a:rPr lang="en-US" sz="2800" b="1" u="sng" dirty="0"/>
              <a:t>LOGIN-FORM</a:t>
            </a:r>
            <a:endParaRPr lang="en-IN" sz="2800" b="1" u="sng" dirty="0"/>
          </a:p>
        </p:txBody>
      </p:sp>
      <p:pic>
        <p:nvPicPr>
          <p:cNvPr id="6" name="Picture 5">
            <a:extLst>
              <a:ext uri="{FF2B5EF4-FFF2-40B4-BE49-F238E27FC236}">
                <a16:creationId xmlns:a16="http://schemas.microsoft.com/office/drawing/2014/main" id="{38EF5E66-FBD0-2C85-D06A-7D79415D7E6A}"/>
              </a:ext>
            </a:extLst>
          </p:cNvPr>
          <p:cNvPicPr>
            <a:picLocks noChangeAspect="1"/>
          </p:cNvPicPr>
          <p:nvPr/>
        </p:nvPicPr>
        <p:blipFill rotWithShape="1">
          <a:blip r:embed="rId2">
            <a:extLst>
              <a:ext uri="{28A0092B-C50C-407E-A947-70E740481C1C}">
                <a14:useLocalDpi xmlns:a14="http://schemas.microsoft.com/office/drawing/2010/main" val="0"/>
              </a:ext>
            </a:extLst>
          </a:blip>
          <a:srcRect l="3168" t="21789" r="2346" b="12468"/>
          <a:stretch/>
        </p:blipFill>
        <p:spPr>
          <a:xfrm>
            <a:off x="501446" y="1523202"/>
            <a:ext cx="10481187" cy="3952567"/>
          </a:xfrm>
          <a:prstGeom prst="rect">
            <a:avLst/>
          </a:prstGeom>
        </p:spPr>
      </p:pic>
      <p:pic>
        <p:nvPicPr>
          <p:cNvPr id="5" name="Picture 4">
            <a:extLst>
              <a:ext uri="{FF2B5EF4-FFF2-40B4-BE49-F238E27FC236}">
                <a16:creationId xmlns:a16="http://schemas.microsoft.com/office/drawing/2014/main" id="{C9571C32-5723-4A46-189C-5CA0D83A1C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1446" y="1782295"/>
            <a:ext cx="11080422" cy="3693474"/>
          </a:xfrm>
          <a:prstGeom prst="rect">
            <a:avLst/>
          </a:prstGeom>
        </p:spPr>
      </p:pic>
      <p:pic>
        <p:nvPicPr>
          <p:cNvPr id="7" name="Picture 6">
            <a:extLst>
              <a:ext uri="{FF2B5EF4-FFF2-40B4-BE49-F238E27FC236}">
                <a16:creationId xmlns:a16="http://schemas.microsoft.com/office/drawing/2014/main" id="{21702993-A2CC-C273-9C36-B206C909B13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1445" y="1523202"/>
            <a:ext cx="11263207" cy="4566513"/>
          </a:xfrm>
          <a:prstGeom prst="rect">
            <a:avLst/>
          </a:prstGeom>
        </p:spPr>
      </p:pic>
      <p:sp>
        <p:nvSpPr>
          <p:cNvPr id="8" name="TextBox 7">
            <a:extLst>
              <a:ext uri="{FF2B5EF4-FFF2-40B4-BE49-F238E27FC236}">
                <a16:creationId xmlns:a16="http://schemas.microsoft.com/office/drawing/2014/main" id="{57627ED6-42E5-8B1B-7263-1A671049DC76}"/>
              </a:ext>
            </a:extLst>
          </p:cNvPr>
          <p:cNvSpPr txBox="1"/>
          <p:nvPr/>
        </p:nvSpPr>
        <p:spPr>
          <a:xfrm>
            <a:off x="439291" y="6135017"/>
            <a:ext cx="11263206" cy="369332"/>
          </a:xfrm>
          <a:prstGeom prst="rect">
            <a:avLst/>
          </a:prstGeom>
          <a:noFill/>
        </p:spPr>
        <p:txBody>
          <a:bodyPr wrap="square">
            <a:spAutoFit/>
          </a:bodyPr>
          <a:lstStyle/>
          <a:p>
            <a:r>
              <a:rPr lang="en-US" sz="1800" dirty="0"/>
              <a:t>This helps to Admin to Login </a:t>
            </a:r>
            <a:r>
              <a:rPr lang="en-US" dirty="0"/>
              <a:t>the Admin </a:t>
            </a:r>
            <a:r>
              <a:rPr lang="en-US" dirty="0" err="1"/>
              <a:t>Pannel</a:t>
            </a:r>
            <a:endParaRPr lang="en-IN" dirty="0"/>
          </a:p>
        </p:txBody>
      </p:sp>
    </p:spTree>
    <p:extLst>
      <p:ext uri="{BB962C8B-B14F-4D97-AF65-F5344CB8AC3E}">
        <p14:creationId xmlns:p14="http://schemas.microsoft.com/office/powerpoint/2010/main" val="23560433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86FFC6C-31FB-1198-CDF9-1573B9B58FD4}"/>
              </a:ext>
            </a:extLst>
          </p:cNvPr>
          <p:cNvSpPr txBox="1"/>
          <p:nvPr/>
        </p:nvSpPr>
        <p:spPr>
          <a:xfrm>
            <a:off x="594851" y="298395"/>
            <a:ext cx="4365522" cy="523220"/>
          </a:xfrm>
          <a:prstGeom prst="rect">
            <a:avLst/>
          </a:prstGeom>
          <a:noFill/>
        </p:spPr>
        <p:txBody>
          <a:bodyPr wrap="square" rtlCol="0">
            <a:spAutoFit/>
          </a:bodyPr>
          <a:lstStyle/>
          <a:p>
            <a:r>
              <a:rPr lang="en-US" sz="2800" b="1" dirty="0"/>
              <a:t>3.</a:t>
            </a:r>
            <a:r>
              <a:rPr lang="en-US" sz="2800" b="1" u="sng" dirty="0"/>
              <a:t>Add Car</a:t>
            </a:r>
            <a:endParaRPr lang="en-IN" sz="2800" b="1" u="sng" dirty="0"/>
          </a:p>
        </p:txBody>
      </p:sp>
      <p:pic>
        <p:nvPicPr>
          <p:cNvPr id="6" name="Picture 5">
            <a:extLst>
              <a:ext uri="{FF2B5EF4-FFF2-40B4-BE49-F238E27FC236}">
                <a16:creationId xmlns:a16="http://schemas.microsoft.com/office/drawing/2014/main" id="{A2BD747F-D446-9D4E-501F-FEB8D6836C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799" y="821615"/>
            <a:ext cx="11706096" cy="5139304"/>
          </a:xfrm>
          <a:prstGeom prst="rect">
            <a:avLst/>
          </a:prstGeom>
        </p:spPr>
      </p:pic>
    </p:spTree>
    <p:extLst>
      <p:ext uri="{BB962C8B-B14F-4D97-AF65-F5344CB8AC3E}">
        <p14:creationId xmlns:p14="http://schemas.microsoft.com/office/powerpoint/2010/main" val="640810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23F12F-EAE8-F030-D54E-9607381C10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6621"/>
            <a:ext cx="12192000" cy="5804758"/>
          </a:xfrm>
          <a:prstGeom prst="rect">
            <a:avLst/>
          </a:prstGeom>
        </p:spPr>
      </p:pic>
      <p:sp>
        <p:nvSpPr>
          <p:cNvPr id="2" name="TextBox 1">
            <a:extLst>
              <a:ext uri="{FF2B5EF4-FFF2-40B4-BE49-F238E27FC236}">
                <a16:creationId xmlns:a16="http://schemas.microsoft.com/office/drawing/2014/main" id="{35C41DA2-E67B-5661-EE20-A16F076F688F}"/>
              </a:ext>
            </a:extLst>
          </p:cNvPr>
          <p:cNvSpPr txBox="1"/>
          <p:nvPr/>
        </p:nvSpPr>
        <p:spPr>
          <a:xfrm>
            <a:off x="284799" y="6036385"/>
            <a:ext cx="11198942" cy="369332"/>
          </a:xfrm>
          <a:prstGeom prst="rect">
            <a:avLst/>
          </a:prstGeom>
          <a:noFill/>
        </p:spPr>
        <p:txBody>
          <a:bodyPr wrap="square" rtlCol="0">
            <a:spAutoFit/>
          </a:bodyPr>
          <a:lstStyle/>
          <a:p>
            <a:r>
              <a:rPr lang="en-US" dirty="0"/>
              <a:t> </a:t>
            </a:r>
            <a:endParaRPr lang="en-IN" dirty="0"/>
          </a:p>
        </p:txBody>
      </p:sp>
      <p:sp>
        <p:nvSpPr>
          <p:cNvPr id="3" name="TextBox 2">
            <a:extLst>
              <a:ext uri="{FF2B5EF4-FFF2-40B4-BE49-F238E27FC236}">
                <a16:creationId xmlns:a16="http://schemas.microsoft.com/office/drawing/2014/main" id="{C602C7D9-262E-6F4E-7A12-C276531255C0}"/>
              </a:ext>
            </a:extLst>
          </p:cNvPr>
          <p:cNvSpPr txBox="1"/>
          <p:nvPr/>
        </p:nvSpPr>
        <p:spPr>
          <a:xfrm>
            <a:off x="437199" y="6188785"/>
            <a:ext cx="11198942" cy="369332"/>
          </a:xfrm>
          <a:prstGeom prst="rect">
            <a:avLst/>
          </a:prstGeom>
          <a:noFill/>
        </p:spPr>
        <p:txBody>
          <a:bodyPr wrap="square" rtlCol="0">
            <a:spAutoFit/>
          </a:bodyPr>
          <a:lstStyle/>
          <a:p>
            <a:r>
              <a:rPr lang="en-US" dirty="0"/>
              <a:t>This help to Add cars </a:t>
            </a:r>
            <a:endParaRPr lang="en-IN" dirty="0"/>
          </a:p>
        </p:txBody>
      </p:sp>
    </p:spTree>
    <p:extLst>
      <p:ext uri="{BB962C8B-B14F-4D97-AF65-F5344CB8AC3E}">
        <p14:creationId xmlns:p14="http://schemas.microsoft.com/office/powerpoint/2010/main" val="34172326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37882BA-8B8B-DE19-14AE-E23024EF3A8A}"/>
              </a:ext>
            </a:extLst>
          </p:cNvPr>
          <p:cNvSpPr txBox="1"/>
          <p:nvPr/>
        </p:nvSpPr>
        <p:spPr>
          <a:xfrm>
            <a:off x="363795" y="265471"/>
            <a:ext cx="4296696" cy="584775"/>
          </a:xfrm>
          <a:prstGeom prst="rect">
            <a:avLst/>
          </a:prstGeom>
          <a:noFill/>
        </p:spPr>
        <p:txBody>
          <a:bodyPr wrap="square" rtlCol="0">
            <a:spAutoFit/>
          </a:bodyPr>
          <a:lstStyle/>
          <a:p>
            <a:r>
              <a:rPr lang="en-US" sz="3200" b="1" dirty="0"/>
              <a:t>4.</a:t>
            </a:r>
            <a:r>
              <a:rPr lang="en-US" sz="3200" b="1" u="sng" dirty="0"/>
              <a:t>Car Data</a:t>
            </a:r>
            <a:endParaRPr lang="en-IN" sz="3200" b="1" u="sng" dirty="0"/>
          </a:p>
        </p:txBody>
      </p:sp>
      <p:pic>
        <p:nvPicPr>
          <p:cNvPr id="3" name="Picture 2">
            <a:extLst>
              <a:ext uri="{FF2B5EF4-FFF2-40B4-BE49-F238E27FC236}">
                <a16:creationId xmlns:a16="http://schemas.microsoft.com/office/drawing/2014/main" id="{E66939AA-BD79-B827-6074-55A075635AE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416" y="772997"/>
            <a:ext cx="11560970" cy="5448693"/>
          </a:xfrm>
          <a:prstGeom prst="rect">
            <a:avLst/>
          </a:prstGeom>
        </p:spPr>
      </p:pic>
      <p:sp>
        <p:nvSpPr>
          <p:cNvPr id="2" name="TextBox 1">
            <a:extLst>
              <a:ext uri="{FF2B5EF4-FFF2-40B4-BE49-F238E27FC236}">
                <a16:creationId xmlns:a16="http://schemas.microsoft.com/office/drawing/2014/main" id="{2A5CC3B1-3AB8-5662-3DAD-A4C69681C63E}"/>
              </a:ext>
            </a:extLst>
          </p:cNvPr>
          <p:cNvSpPr txBox="1"/>
          <p:nvPr/>
        </p:nvSpPr>
        <p:spPr>
          <a:xfrm>
            <a:off x="308430" y="6227911"/>
            <a:ext cx="11198942" cy="369332"/>
          </a:xfrm>
          <a:prstGeom prst="rect">
            <a:avLst/>
          </a:prstGeom>
          <a:noFill/>
        </p:spPr>
        <p:txBody>
          <a:bodyPr wrap="square" rtlCol="0">
            <a:spAutoFit/>
          </a:bodyPr>
          <a:lstStyle/>
          <a:p>
            <a:r>
              <a:rPr lang="en-US" dirty="0"/>
              <a:t>Uploaded car data is here admin can delete ,edit the car data </a:t>
            </a:r>
            <a:endParaRPr lang="en-IN" dirty="0"/>
          </a:p>
        </p:txBody>
      </p:sp>
    </p:spTree>
    <p:extLst>
      <p:ext uri="{BB962C8B-B14F-4D97-AF65-F5344CB8AC3E}">
        <p14:creationId xmlns:p14="http://schemas.microsoft.com/office/powerpoint/2010/main" val="4127230317"/>
      </p:ext>
    </p:extLst>
  </p:cSld>
  <p:clrMapOvr>
    <a:masterClrMapping/>
  </p:clrMapOvr>
</p:sld>
</file>

<file path=ppt/theme/theme1.xml><?xml version="1.0" encoding="utf-8"?>
<a:theme xmlns:a="http://schemas.openxmlformats.org/drawingml/2006/main" name="Office The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835</TotalTime>
  <Words>838</Words>
  <Application>Microsoft Office PowerPoint</Application>
  <PresentationFormat>Widescreen</PresentationFormat>
  <Paragraphs>101</Paragraphs>
  <Slides>26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Arial Unicode MS</vt:lpstr>
      <vt:lpstr>Calibri</vt:lpstr>
      <vt:lpstr>Calibri Light</vt:lpstr>
      <vt:lpstr>Roboto</vt:lpstr>
      <vt:lpstr>Office Theme</vt:lpstr>
      <vt:lpstr>BACHELOR OF COMPUTER APPLICATION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BACHELOR OF COMPUTER APPLICATION</dc:title>
  <dc:creator>Mayur Choudhary</dc:creator>
  <cp:lastModifiedBy>vidit mathur</cp:lastModifiedBy>
  <cp:revision>32</cp:revision>
  <dcterms:created xsi:type="dcterms:W3CDTF">2023-05-01T17:03:37Z</dcterms:created>
  <dcterms:modified xsi:type="dcterms:W3CDTF">2023-05-14T07:47:03Z</dcterms:modified>
</cp:coreProperties>
</file>

<file path=docProps/thumbnail.jpeg>
</file>